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 id="2147483661" r:id="rId2"/>
    <p:sldMasterId id="2147483673" r:id="rId3"/>
  </p:sldMasterIdLst>
  <p:notesMasterIdLst>
    <p:notesMasterId r:id="rId318"/>
  </p:notesMasterIdLst>
  <p:sldIdLst>
    <p:sldId id="591" r:id="rId4"/>
    <p:sldId id="891" r:id="rId5"/>
    <p:sldId id="256" r:id="rId6"/>
    <p:sldId id="778" r:id="rId7"/>
    <p:sldId id="779" r:id="rId8"/>
    <p:sldId id="749" r:id="rId9"/>
    <p:sldId id="780" r:id="rId10"/>
    <p:sldId id="781" r:id="rId11"/>
    <p:sldId id="488" r:id="rId12"/>
    <p:sldId id="489" r:id="rId13"/>
    <p:sldId id="490" r:id="rId14"/>
    <p:sldId id="818" r:id="rId15"/>
    <p:sldId id="491" r:id="rId16"/>
    <p:sldId id="949" r:id="rId17"/>
    <p:sldId id="262" r:id="rId18"/>
    <p:sldId id="933" r:id="rId19"/>
    <p:sldId id="822" r:id="rId20"/>
    <p:sldId id="267" r:id="rId21"/>
    <p:sldId id="595" r:id="rId22"/>
    <p:sldId id="269" r:id="rId23"/>
    <p:sldId id="597" r:id="rId24"/>
    <p:sldId id="270" r:id="rId25"/>
    <p:sldId id="271" r:id="rId26"/>
    <p:sldId id="272" r:id="rId27"/>
    <p:sldId id="950" r:id="rId28"/>
    <p:sldId id="823" r:id="rId29"/>
    <p:sldId id="598" r:id="rId30"/>
    <p:sldId id="276" r:id="rId31"/>
    <p:sldId id="277" r:id="rId32"/>
    <p:sldId id="278" r:id="rId33"/>
    <p:sldId id="279" r:id="rId34"/>
    <p:sldId id="951" r:id="rId35"/>
    <p:sldId id="824" r:id="rId36"/>
    <p:sldId id="599" r:id="rId37"/>
    <p:sldId id="600" r:id="rId38"/>
    <p:sldId id="899" r:id="rId39"/>
    <p:sldId id="284" r:id="rId40"/>
    <p:sldId id="285" r:id="rId41"/>
    <p:sldId id="952" r:id="rId42"/>
    <p:sldId id="825" r:id="rId43"/>
    <p:sldId id="601" r:id="rId44"/>
    <p:sldId id="289" r:id="rId45"/>
    <p:sldId id="290" r:id="rId46"/>
    <p:sldId id="292" r:id="rId47"/>
    <p:sldId id="293" r:id="rId48"/>
    <p:sldId id="819" r:id="rId49"/>
    <p:sldId id="953" r:id="rId50"/>
    <p:sldId id="827" r:id="rId51"/>
    <p:sldId id="605" r:id="rId52"/>
    <p:sldId id="604" r:id="rId53"/>
    <p:sldId id="606" r:id="rId54"/>
    <p:sldId id="642" r:id="rId55"/>
    <p:sldId id="643" r:id="rId56"/>
    <p:sldId id="701" r:id="rId57"/>
    <p:sldId id="954" r:id="rId58"/>
    <p:sldId id="836" r:id="rId59"/>
    <p:sldId id="930" r:id="rId60"/>
    <p:sldId id="935" r:id="rId61"/>
    <p:sldId id="936" r:id="rId62"/>
    <p:sldId id="937" r:id="rId63"/>
    <p:sldId id="263" r:id="rId64"/>
    <p:sldId id="939" r:id="rId65"/>
    <p:sldId id="264" r:id="rId66"/>
    <p:sldId id="265" r:id="rId67"/>
    <p:sldId id="266" r:id="rId68"/>
    <p:sldId id="955" r:id="rId69"/>
    <p:sldId id="929" r:id="rId70"/>
    <p:sldId id="812" r:id="rId71"/>
    <p:sldId id="829" r:id="rId72"/>
    <p:sldId id="607" r:id="rId73"/>
    <p:sldId id="300" r:id="rId74"/>
    <p:sldId id="301" r:id="rId75"/>
    <p:sldId id="302" r:id="rId76"/>
    <p:sldId id="303" r:id="rId77"/>
    <p:sldId id="304" r:id="rId78"/>
    <p:sldId id="956" r:id="rId79"/>
    <p:sldId id="830" r:id="rId80"/>
    <p:sldId id="893" r:id="rId81"/>
    <p:sldId id="608" r:id="rId82"/>
    <p:sldId id="620" r:id="rId83"/>
    <p:sldId id="308" r:id="rId84"/>
    <p:sldId id="309" r:id="rId85"/>
    <p:sldId id="708" r:id="rId86"/>
    <p:sldId id="894" r:id="rId87"/>
    <p:sldId id="311" r:id="rId88"/>
    <p:sldId id="312" r:id="rId89"/>
    <p:sldId id="617" r:id="rId90"/>
    <p:sldId id="957" r:id="rId91"/>
    <p:sldId id="833" r:id="rId92"/>
    <p:sldId id="609" r:id="rId93"/>
    <p:sldId id="317" r:id="rId94"/>
    <p:sldId id="318" r:id="rId95"/>
    <p:sldId id="958" r:id="rId96"/>
    <p:sldId id="835" r:id="rId97"/>
    <p:sldId id="934" r:id="rId98"/>
    <p:sldId id="837" r:id="rId99"/>
    <p:sldId id="622" r:id="rId100"/>
    <p:sldId id="324" r:id="rId101"/>
    <p:sldId id="325" r:id="rId102"/>
    <p:sldId id="326" r:id="rId103"/>
    <p:sldId id="327" r:id="rId104"/>
    <p:sldId id="328" r:id="rId105"/>
    <p:sldId id="329" r:id="rId106"/>
    <p:sldId id="330" r:id="rId107"/>
    <p:sldId id="331" r:id="rId108"/>
    <p:sldId id="333" r:id="rId109"/>
    <p:sldId id="332" r:id="rId110"/>
    <p:sldId id="334" r:id="rId111"/>
    <p:sldId id="335" r:id="rId112"/>
    <p:sldId id="959" r:id="rId113"/>
    <p:sldId id="838" r:id="rId114"/>
    <p:sldId id="623" r:id="rId115"/>
    <p:sldId id="339" r:id="rId116"/>
    <p:sldId id="624" r:id="rId117"/>
    <p:sldId id="340" r:id="rId118"/>
    <p:sldId id="341" r:id="rId119"/>
    <p:sldId id="342" r:id="rId120"/>
    <p:sldId id="343" r:id="rId121"/>
    <p:sldId id="344" r:id="rId122"/>
    <p:sldId id="345" r:id="rId123"/>
    <p:sldId id="346" r:id="rId124"/>
    <p:sldId id="347" r:id="rId125"/>
    <p:sldId id="348" r:id="rId126"/>
    <p:sldId id="625" r:id="rId127"/>
    <p:sldId id="960" r:id="rId128"/>
    <p:sldId id="839" r:id="rId129"/>
    <p:sldId id="626" r:id="rId130"/>
    <p:sldId id="353" r:id="rId131"/>
    <p:sldId id="354" r:id="rId132"/>
    <p:sldId id="355" r:id="rId133"/>
    <p:sldId id="356" r:id="rId134"/>
    <p:sldId id="357" r:id="rId135"/>
    <p:sldId id="358" r:id="rId136"/>
    <p:sldId id="359" r:id="rId137"/>
    <p:sldId id="627" r:id="rId138"/>
    <p:sldId id="961" r:id="rId139"/>
    <p:sldId id="840" r:id="rId140"/>
    <p:sldId id="628" r:id="rId141"/>
    <p:sldId id="364" r:id="rId142"/>
    <p:sldId id="365" r:id="rId143"/>
    <p:sldId id="366" r:id="rId144"/>
    <p:sldId id="367" r:id="rId145"/>
    <p:sldId id="368" r:id="rId146"/>
    <p:sldId id="369" r:id="rId147"/>
    <p:sldId id="629" r:id="rId148"/>
    <p:sldId id="962" r:id="rId149"/>
    <p:sldId id="841" r:id="rId150"/>
    <p:sldId id="630" r:id="rId151"/>
    <p:sldId id="374" r:id="rId152"/>
    <p:sldId id="375" r:id="rId153"/>
    <p:sldId id="631" r:id="rId154"/>
    <p:sldId id="376" r:id="rId155"/>
    <p:sldId id="377" r:id="rId156"/>
    <p:sldId id="378" r:id="rId157"/>
    <p:sldId id="379" r:id="rId158"/>
    <p:sldId id="632" r:id="rId159"/>
    <p:sldId id="963" r:id="rId160"/>
    <p:sldId id="842" r:id="rId161"/>
    <p:sldId id="633" r:id="rId162"/>
    <p:sldId id="634" r:id="rId163"/>
    <p:sldId id="386" r:id="rId164"/>
    <p:sldId id="635" r:id="rId165"/>
    <p:sldId id="387" r:id="rId166"/>
    <p:sldId id="388" r:id="rId167"/>
    <p:sldId id="389" r:id="rId168"/>
    <p:sldId id="390" r:id="rId169"/>
    <p:sldId id="637" r:id="rId170"/>
    <p:sldId id="964" r:id="rId171"/>
    <p:sldId id="843" r:id="rId172"/>
    <p:sldId id="638" r:id="rId173"/>
    <p:sldId id="395" r:id="rId174"/>
    <p:sldId id="396" r:id="rId175"/>
    <p:sldId id="397" r:id="rId176"/>
    <p:sldId id="398" r:id="rId177"/>
    <p:sldId id="399" r:id="rId178"/>
    <p:sldId id="400" r:id="rId179"/>
    <p:sldId id="401" r:id="rId180"/>
    <p:sldId id="402" r:id="rId181"/>
    <p:sldId id="639" r:id="rId182"/>
    <p:sldId id="965" r:id="rId183"/>
    <p:sldId id="844" r:id="rId184"/>
    <p:sldId id="640" r:id="rId185"/>
    <p:sldId id="641" r:id="rId186"/>
    <p:sldId id="644" r:id="rId187"/>
    <p:sldId id="645" r:id="rId188"/>
    <p:sldId id="663" r:id="rId189"/>
    <p:sldId id="646" r:id="rId190"/>
    <p:sldId id="647" r:id="rId191"/>
    <p:sldId id="648" r:id="rId192"/>
    <p:sldId id="649" r:id="rId193"/>
    <p:sldId id="966" r:id="rId194"/>
    <p:sldId id="845" r:id="rId195"/>
    <p:sldId id="650" r:id="rId196"/>
    <p:sldId id="652" r:id="rId197"/>
    <p:sldId id="653" r:id="rId198"/>
    <p:sldId id="654" r:id="rId199"/>
    <p:sldId id="656" r:id="rId200"/>
    <p:sldId id="655" r:id="rId201"/>
    <p:sldId id="657" r:id="rId202"/>
    <p:sldId id="658" r:id="rId203"/>
    <p:sldId id="659" r:id="rId204"/>
    <p:sldId id="967" r:id="rId205"/>
    <p:sldId id="846" r:id="rId206"/>
    <p:sldId id="662" r:id="rId207"/>
    <p:sldId id="661" r:id="rId208"/>
    <p:sldId id="664" r:id="rId209"/>
    <p:sldId id="665" r:id="rId210"/>
    <p:sldId id="666" r:id="rId211"/>
    <p:sldId id="667" r:id="rId212"/>
    <p:sldId id="668" r:id="rId213"/>
    <p:sldId id="669" r:id="rId214"/>
    <p:sldId id="671" r:id="rId215"/>
    <p:sldId id="968" r:id="rId216"/>
    <p:sldId id="847" r:id="rId217"/>
    <p:sldId id="673" r:id="rId218"/>
    <p:sldId id="674" r:id="rId219"/>
    <p:sldId id="675" r:id="rId220"/>
    <p:sldId id="676" r:id="rId221"/>
    <p:sldId id="677" r:id="rId222"/>
    <p:sldId id="678" r:id="rId223"/>
    <p:sldId id="679" r:id="rId224"/>
    <p:sldId id="681" r:id="rId225"/>
    <p:sldId id="969" r:id="rId226"/>
    <p:sldId id="931" r:id="rId227"/>
    <p:sldId id="932" r:id="rId228"/>
    <p:sldId id="259" r:id="rId229"/>
    <p:sldId id="260" r:id="rId230"/>
    <p:sldId id="941" r:id="rId231"/>
    <p:sldId id="942" r:id="rId232"/>
    <p:sldId id="261" r:id="rId233"/>
    <p:sldId id="943" r:id="rId234"/>
    <p:sldId id="944" r:id="rId235"/>
    <p:sldId id="945" r:id="rId236"/>
    <p:sldId id="946" r:id="rId237"/>
    <p:sldId id="268" r:id="rId238"/>
    <p:sldId id="948" r:id="rId239"/>
    <p:sldId id="970" r:id="rId240"/>
    <p:sldId id="848" r:id="rId241"/>
    <p:sldId id="918" r:id="rId242"/>
    <p:sldId id="849" r:id="rId243"/>
    <p:sldId id="682" r:id="rId244"/>
    <p:sldId id="409" r:id="rId245"/>
    <p:sldId id="410" r:id="rId246"/>
    <p:sldId id="683" r:id="rId247"/>
    <p:sldId id="411" r:id="rId248"/>
    <p:sldId id="412" r:id="rId249"/>
    <p:sldId id="413" r:id="rId250"/>
    <p:sldId id="414" r:id="rId251"/>
    <p:sldId id="684" r:id="rId252"/>
    <p:sldId id="971" r:id="rId253"/>
    <p:sldId id="850" r:id="rId254"/>
    <p:sldId id="686" r:id="rId255"/>
    <p:sldId id="687" r:id="rId256"/>
    <p:sldId id="972" r:id="rId257"/>
    <p:sldId id="851" r:id="rId258"/>
    <p:sldId id="688" r:id="rId259"/>
    <p:sldId id="418" r:id="rId260"/>
    <p:sldId id="689" r:id="rId261"/>
    <p:sldId id="707" r:id="rId262"/>
    <p:sldId id="419" r:id="rId263"/>
    <p:sldId id="973" r:id="rId264"/>
    <p:sldId id="852" r:id="rId265"/>
    <p:sldId id="690" r:id="rId266"/>
    <p:sldId id="427" r:id="rId267"/>
    <p:sldId id="428" r:id="rId268"/>
    <p:sldId id="429" r:id="rId269"/>
    <p:sldId id="430" r:id="rId270"/>
    <p:sldId id="431" r:id="rId271"/>
    <p:sldId id="432" r:id="rId272"/>
    <p:sldId id="433" r:id="rId273"/>
    <p:sldId id="434" r:id="rId274"/>
    <p:sldId id="691" r:id="rId275"/>
    <p:sldId id="974" r:id="rId276"/>
    <p:sldId id="854" r:id="rId277"/>
    <p:sldId id="693" r:id="rId278"/>
    <p:sldId id="692" r:id="rId279"/>
    <p:sldId id="975" r:id="rId280"/>
    <p:sldId id="861" r:id="rId281"/>
    <p:sldId id="703" r:id="rId282"/>
    <p:sldId id="709" r:id="rId283"/>
    <p:sldId id="714" r:id="rId284"/>
    <p:sldId id="976" r:id="rId285"/>
    <p:sldId id="858" r:id="rId286"/>
    <p:sldId id="925" r:id="rId287"/>
    <p:sldId id="857" r:id="rId288"/>
    <p:sldId id="706" r:id="rId289"/>
    <p:sldId id="440" r:id="rId290"/>
    <p:sldId id="441" r:id="rId291"/>
    <p:sldId id="442" r:id="rId292"/>
    <p:sldId id="710" r:id="rId293"/>
    <p:sldId id="711" r:id="rId294"/>
    <p:sldId id="712" r:id="rId295"/>
    <p:sldId id="713" r:id="rId296"/>
    <p:sldId id="977" r:id="rId297"/>
    <p:sldId id="856" r:id="rId298"/>
    <p:sldId id="699" r:id="rId299"/>
    <p:sldId id="446" r:id="rId300"/>
    <p:sldId id="447" r:id="rId301"/>
    <p:sldId id="448" r:id="rId302"/>
    <p:sldId id="449" r:id="rId303"/>
    <p:sldId id="450" r:id="rId304"/>
    <p:sldId id="978" r:id="rId305"/>
    <p:sldId id="855" r:id="rId306"/>
    <p:sldId id="700" r:id="rId307"/>
    <p:sldId id="454" r:id="rId308"/>
    <p:sldId id="455" r:id="rId309"/>
    <p:sldId id="456" r:id="rId310"/>
    <p:sldId id="457" r:id="rId311"/>
    <p:sldId id="705" r:id="rId312"/>
    <p:sldId id="459" r:id="rId313"/>
    <p:sldId id="460" r:id="rId314"/>
    <p:sldId id="715" r:id="rId315"/>
    <p:sldId id="461" r:id="rId316"/>
    <p:sldId id="979" r:id="rId317"/>
  </p:sldIdLst>
  <p:sldSz cx="12192000" cy="6858000"/>
  <p:notesSz cx="6858000" cy="9144000"/>
  <p:embeddedFontLst>
    <p:embeddedFont>
      <p:font typeface="Calibri" panose="020F0502020204030204" pitchFamily="34" charset="0"/>
      <p:regular r:id="rId319"/>
      <p:bold r:id="rId320"/>
      <p:italic r:id="rId321"/>
      <p:boldItalic r:id="rId322"/>
    </p:embeddedFont>
    <p:embeddedFont>
      <p:font typeface="Calibri Light" panose="020F0302020204030204" pitchFamily="34" charset="0"/>
      <p:regular r:id="rId323"/>
      <p:italic r:id="rId324"/>
    </p:embeddedFont>
    <p:embeddedFont>
      <p:font typeface="Open Sans" panose="020B0606030504020204" pitchFamily="34" charset="0"/>
      <p:regular r:id="rId325"/>
      <p:bold r:id="rId326"/>
      <p:italic r:id="rId327"/>
      <p:boldItalic r:id="rId328"/>
    </p:embeddedFont>
    <p:embeddedFont>
      <p:font typeface="Open Sans" panose="020B0606030504020204" pitchFamily="34" charset="0"/>
      <p:regular r:id="rId325"/>
      <p:bold r:id="rId326"/>
      <p:italic r:id="rId327"/>
      <p:boldItalic r:id="rId328"/>
    </p:embeddedFont>
    <p:embeddedFont>
      <p:font typeface="Open Sans SemiBold" panose="020B0706030804020204" pitchFamily="34" charset="0"/>
      <p:regular r:id="rId329"/>
      <p:bold r:id="rId330"/>
      <p:italic r:id="rId331"/>
      <p:boldItalic r:id="rId3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MacFarlane" initials="JM" lastIdx="2" clrIdx="0">
    <p:extLst>
      <p:ext uri="{19B8F6BF-5375-455C-9EA6-DF929625EA0E}">
        <p15:presenceInfo xmlns:p15="http://schemas.microsoft.com/office/powerpoint/2012/main" userId="a4ea9ae20f293d5e" providerId="Windows Live"/>
      </p:ext>
    </p:extLst>
  </p:cmAuthor>
  <p:cmAuthor id="2" name="Robyn Smith" initials="RS" lastIdx="20" clrIdx="1">
    <p:extLst>
      <p:ext uri="{19B8F6BF-5375-455C-9EA6-DF929625EA0E}">
        <p15:presenceInfo xmlns:p15="http://schemas.microsoft.com/office/powerpoint/2012/main" userId="a18a87e3a0a1f7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465"/>
    <a:srgbClr val="2F75B5"/>
    <a:srgbClr val="3DCB9A"/>
    <a:srgbClr val="C79800"/>
    <a:srgbClr val="755B99"/>
    <a:srgbClr val="9F8A42"/>
    <a:srgbClr val="DA669F"/>
    <a:srgbClr val="B65959"/>
    <a:srgbClr val="5959B6"/>
    <a:srgbClr val="9B5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9" autoAdjust="0"/>
    <p:restoredTop sz="83531" autoAdjust="0"/>
  </p:normalViewPr>
  <p:slideViewPr>
    <p:cSldViewPr snapToGrid="0">
      <p:cViewPr varScale="1">
        <p:scale>
          <a:sx n="131" d="100"/>
          <a:sy n="131" d="100"/>
        </p:scale>
        <p:origin x="104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slide" Target="slides/slide296.xml"/><Relationship Id="rId21" Type="http://schemas.openxmlformats.org/officeDocument/2006/relationships/slide" Target="slides/slide18.xml"/><Relationship Id="rId63" Type="http://schemas.openxmlformats.org/officeDocument/2006/relationships/slide" Target="slides/slide60.xml"/><Relationship Id="rId159" Type="http://schemas.openxmlformats.org/officeDocument/2006/relationships/slide" Target="slides/slide156.xml"/><Relationship Id="rId324" Type="http://schemas.openxmlformats.org/officeDocument/2006/relationships/font" Target="fonts/font6.fntdata"/><Relationship Id="rId170" Type="http://schemas.openxmlformats.org/officeDocument/2006/relationships/slide" Target="slides/slide167.xml"/><Relationship Id="rId226" Type="http://schemas.openxmlformats.org/officeDocument/2006/relationships/slide" Target="slides/slide223.xml"/><Relationship Id="rId268" Type="http://schemas.openxmlformats.org/officeDocument/2006/relationships/slide" Target="slides/slide265.xml"/><Relationship Id="rId32" Type="http://schemas.openxmlformats.org/officeDocument/2006/relationships/slide" Target="slides/slide29.xml"/><Relationship Id="rId74" Type="http://schemas.openxmlformats.org/officeDocument/2006/relationships/slide" Target="slides/slide71.xml"/><Relationship Id="rId128" Type="http://schemas.openxmlformats.org/officeDocument/2006/relationships/slide" Target="slides/slide125.xml"/><Relationship Id="rId335" Type="http://schemas.openxmlformats.org/officeDocument/2006/relationships/viewProps" Target="viewProps.xml"/><Relationship Id="rId5" Type="http://schemas.openxmlformats.org/officeDocument/2006/relationships/slide" Target="slides/slide2.xml"/><Relationship Id="rId181" Type="http://schemas.openxmlformats.org/officeDocument/2006/relationships/slide" Target="slides/slide178.xml"/><Relationship Id="rId237" Type="http://schemas.openxmlformats.org/officeDocument/2006/relationships/slide" Target="slides/slide234.xml"/><Relationship Id="rId279" Type="http://schemas.openxmlformats.org/officeDocument/2006/relationships/slide" Target="slides/slide276.xml"/><Relationship Id="rId43" Type="http://schemas.openxmlformats.org/officeDocument/2006/relationships/slide" Target="slides/slide40.xml"/><Relationship Id="rId139" Type="http://schemas.openxmlformats.org/officeDocument/2006/relationships/slide" Target="slides/slide136.xml"/><Relationship Id="rId290" Type="http://schemas.openxmlformats.org/officeDocument/2006/relationships/slide" Target="slides/slide287.xml"/><Relationship Id="rId304" Type="http://schemas.openxmlformats.org/officeDocument/2006/relationships/slide" Target="slides/slide301.xml"/><Relationship Id="rId85" Type="http://schemas.openxmlformats.org/officeDocument/2006/relationships/slide" Target="slides/slide82.xml"/><Relationship Id="rId150" Type="http://schemas.openxmlformats.org/officeDocument/2006/relationships/slide" Target="slides/slide147.xml"/><Relationship Id="rId192" Type="http://schemas.openxmlformats.org/officeDocument/2006/relationships/slide" Target="slides/slide189.xml"/><Relationship Id="rId206" Type="http://schemas.openxmlformats.org/officeDocument/2006/relationships/slide" Target="slides/slide203.xml"/><Relationship Id="rId248" Type="http://schemas.openxmlformats.org/officeDocument/2006/relationships/slide" Target="slides/slide245.xml"/><Relationship Id="rId12" Type="http://schemas.openxmlformats.org/officeDocument/2006/relationships/slide" Target="slides/slide9.xml"/><Relationship Id="rId108" Type="http://schemas.openxmlformats.org/officeDocument/2006/relationships/slide" Target="slides/slide105.xml"/><Relationship Id="rId315" Type="http://schemas.openxmlformats.org/officeDocument/2006/relationships/slide" Target="slides/slide312.xml"/><Relationship Id="rId54" Type="http://schemas.openxmlformats.org/officeDocument/2006/relationships/slide" Target="slides/slide51.xml"/><Relationship Id="rId96" Type="http://schemas.openxmlformats.org/officeDocument/2006/relationships/slide" Target="slides/slide93.xml"/><Relationship Id="rId161" Type="http://schemas.openxmlformats.org/officeDocument/2006/relationships/slide" Target="slides/slide158.xml"/><Relationship Id="rId217" Type="http://schemas.openxmlformats.org/officeDocument/2006/relationships/slide" Target="slides/slide214.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326" Type="http://schemas.openxmlformats.org/officeDocument/2006/relationships/font" Target="fonts/font8.fntdata"/><Relationship Id="rId65" Type="http://schemas.openxmlformats.org/officeDocument/2006/relationships/slide" Target="slides/slide62.xml"/><Relationship Id="rId130" Type="http://schemas.openxmlformats.org/officeDocument/2006/relationships/slide" Target="slides/slide127.xml"/><Relationship Id="rId172" Type="http://schemas.openxmlformats.org/officeDocument/2006/relationships/slide" Target="slides/slide169.xml"/><Relationship Id="rId228" Type="http://schemas.openxmlformats.org/officeDocument/2006/relationships/slide" Target="slides/slide225.xml"/><Relationship Id="rId281" Type="http://schemas.openxmlformats.org/officeDocument/2006/relationships/slide" Target="slides/slide278.xml"/><Relationship Id="rId337" Type="http://schemas.openxmlformats.org/officeDocument/2006/relationships/tableStyles" Target="tableStyles.xml"/><Relationship Id="rId34" Type="http://schemas.openxmlformats.org/officeDocument/2006/relationships/slide" Target="slides/slide31.xml"/><Relationship Id="rId76" Type="http://schemas.openxmlformats.org/officeDocument/2006/relationships/slide" Target="slides/slide73.xml"/><Relationship Id="rId141" Type="http://schemas.openxmlformats.org/officeDocument/2006/relationships/slide" Target="slides/slide138.xml"/><Relationship Id="rId7" Type="http://schemas.openxmlformats.org/officeDocument/2006/relationships/slide" Target="slides/slide4.xml"/><Relationship Id="rId183" Type="http://schemas.openxmlformats.org/officeDocument/2006/relationships/slide" Target="slides/slide180.xml"/><Relationship Id="rId239" Type="http://schemas.openxmlformats.org/officeDocument/2006/relationships/slide" Target="slides/slide236.xml"/><Relationship Id="rId250" Type="http://schemas.openxmlformats.org/officeDocument/2006/relationships/slide" Target="slides/slide247.xml"/><Relationship Id="rId292" Type="http://schemas.openxmlformats.org/officeDocument/2006/relationships/slide" Target="slides/slide289.xml"/><Relationship Id="rId306" Type="http://schemas.openxmlformats.org/officeDocument/2006/relationships/slide" Target="slides/slide303.xml"/><Relationship Id="rId45" Type="http://schemas.openxmlformats.org/officeDocument/2006/relationships/slide" Target="slides/slide42.xml"/><Relationship Id="rId87" Type="http://schemas.openxmlformats.org/officeDocument/2006/relationships/slide" Target="slides/slide84.xml"/><Relationship Id="rId110" Type="http://schemas.openxmlformats.org/officeDocument/2006/relationships/slide" Target="slides/slide107.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282" Type="http://schemas.openxmlformats.org/officeDocument/2006/relationships/slide" Target="slides/slide279.xml"/><Relationship Id="rId317" Type="http://schemas.openxmlformats.org/officeDocument/2006/relationships/slide" Target="slides/slide314.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1" Type="http://schemas.openxmlformats.org/officeDocument/2006/relationships/slide" Target="slides/slide248.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72" Type="http://schemas.openxmlformats.org/officeDocument/2006/relationships/slide" Target="slides/slide269.xml"/><Relationship Id="rId293" Type="http://schemas.openxmlformats.org/officeDocument/2006/relationships/slide" Target="slides/slide290.xml"/><Relationship Id="rId307" Type="http://schemas.openxmlformats.org/officeDocument/2006/relationships/slide" Target="slides/slide304.xml"/><Relationship Id="rId328" Type="http://schemas.openxmlformats.org/officeDocument/2006/relationships/font" Target="fonts/font10.fntdata"/><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slide" Target="slides/slide23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262" Type="http://schemas.openxmlformats.org/officeDocument/2006/relationships/slide" Target="slides/slide259.xml"/><Relationship Id="rId283" Type="http://schemas.openxmlformats.org/officeDocument/2006/relationships/slide" Target="slides/slide280.xml"/><Relationship Id="rId318" Type="http://schemas.openxmlformats.org/officeDocument/2006/relationships/notesMaster" Target="notesMasters/notesMaster1.xml"/><Relationship Id="rId78" Type="http://schemas.openxmlformats.org/officeDocument/2006/relationships/slide" Target="slides/slide75.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64" Type="http://schemas.openxmlformats.org/officeDocument/2006/relationships/slide" Target="slides/slide161.xml"/><Relationship Id="rId185" Type="http://schemas.openxmlformats.org/officeDocument/2006/relationships/slide" Target="slides/slide182.xml"/><Relationship Id="rId9" Type="http://schemas.openxmlformats.org/officeDocument/2006/relationships/slide" Target="slides/slide6.xml"/><Relationship Id="rId210" Type="http://schemas.openxmlformats.org/officeDocument/2006/relationships/slide" Target="slides/slide207.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slide" Target="slides/slide291.xml"/><Relationship Id="rId308" Type="http://schemas.openxmlformats.org/officeDocument/2006/relationships/slide" Target="slides/slide305.xml"/><Relationship Id="rId329" Type="http://schemas.openxmlformats.org/officeDocument/2006/relationships/font" Target="fonts/font11.fntdata"/><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font" Target="fonts/font1.fntdata"/><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330" Type="http://schemas.openxmlformats.org/officeDocument/2006/relationships/font" Target="fonts/font12.fntdata"/><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slide" Target="slides/slide292.xml"/><Relationship Id="rId309" Type="http://schemas.openxmlformats.org/officeDocument/2006/relationships/slide" Target="slides/slide306.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font" Target="fonts/font2.fntdata"/><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slide" Target="slides/slide307.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331" Type="http://schemas.openxmlformats.org/officeDocument/2006/relationships/font" Target="fonts/font13.fntdata"/><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slide" Target="slides/slide293.xml"/><Relationship Id="rId300" Type="http://schemas.openxmlformats.org/officeDocument/2006/relationships/slide" Target="slides/slide297.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font" Target="fonts/font3.fntdata"/><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slide" Target="slides/slide283.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slide" Target="slides/slide308.xml"/><Relationship Id="rId332" Type="http://schemas.openxmlformats.org/officeDocument/2006/relationships/font" Target="fonts/font14.fntdata"/><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slide" Target="slides/slide294.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slide" Target="slides/slide298.xml"/><Relationship Id="rId322" Type="http://schemas.openxmlformats.org/officeDocument/2006/relationships/font" Target="fonts/font4.fntdata"/><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slide" Target="slides/slide284.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312" Type="http://schemas.openxmlformats.org/officeDocument/2006/relationships/slide" Target="slides/slide309.xml"/><Relationship Id="rId333" Type="http://schemas.openxmlformats.org/officeDocument/2006/relationships/commentAuthors" Target="commentAuthors.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slide" Target="slides/slide232.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slide" Target="slides/slide295.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302" Type="http://schemas.openxmlformats.org/officeDocument/2006/relationships/slide" Target="slides/slide299.xml"/><Relationship Id="rId323"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slide" Target="slides/slide285.xml"/><Relationship Id="rId106" Type="http://schemas.openxmlformats.org/officeDocument/2006/relationships/slide" Target="slides/slide103.xml"/><Relationship Id="rId127" Type="http://schemas.openxmlformats.org/officeDocument/2006/relationships/slide" Target="slides/slide124.xml"/><Relationship Id="rId313" Type="http://schemas.openxmlformats.org/officeDocument/2006/relationships/slide" Target="slides/slide310.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94" Type="http://schemas.openxmlformats.org/officeDocument/2006/relationships/slide" Target="slides/slide91.xml"/><Relationship Id="rId148" Type="http://schemas.openxmlformats.org/officeDocument/2006/relationships/slide" Target="slides/slide145.xml"/><Relationship Id="rId169" Type="http://schemas.openxmlformats.org/officeDocument/2006/relationships/slide" Target="slides/slide166.xml"/><Relationship Id="rId334" Type="http://schemas.openxmlformats.org/officeDocument/2006/relationships/presProps" Target="presProps.xml"/><Relationship Id="rId4" Type="http://schemas.openxmlformats.org/officeDocument/2006/relationships/slide" Target="slides/slide1.xml"/><Relationship Id="rId180" Type="http://schemas.openxmlformats.org/officeDocument/2006/relationships/slide" Target="slides/slide17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303" Type="http://schemas.openxmlformats.org/officeDocument/2006/relationships/slide" Target="slides/slide300.xml"/><Relationship Id="rId42" Type="http://schemas.openxmlformats.org/officeDocument/2006/relationships/slide" Target="slides/slide39.xml"/><Relationship Id="rId84" Type="http://schemas.openxmlformats.org/officeDocument/2006/relationships/slide" Target="slides/slide81.xml"/><Relationship Id="rId138" Type="http://schemas.openxmlformats.org/officeDocument/2006/relationships/slide" Target="slides/slide135.xml"/><Relationship Id="rId191" Type="http://schemas.openxmlformats.org/officeDocument/2006/relationships/slide" Target="slides/slide188.xml"/><Relationship Id="rId205" Type="http://schemas.openxmlformats.org/officeDocument/2006/relationships/slide" Target="slides/slide202.xml"/><Relationship Id="rId247" Type="http://schemas.openxmlformats.org/officeDocument/2006/relationships/slide" Target="slides/slide244.xml"/><Relationship Id="rId107" Type="http://schemas.openxmlformats.org/officeDocument/2006/relationships/slide" Target="slides/slide104.xml"/><Relationship Id="rId289" Type="http://schemas.openxmlformats.org/officeDocument/2006/relationships/slide" Target="slides/slide286.xml"/><Relationship Id="rId11" Type="http://schemas.openxmlformats.org/officeDocument/2006/relationships/slide" Target="slides/slide8.xml"/><Relationship Id="rId53" Type="http://schemas.openxmlformats.org/officeDocument/2006/relationships/slide" Target="slides/slide50.xml"/><Relationship Id="rId149" Type="http://schemas.openxmlformats.org/officeDocument/2006/relationships/slide" Target="slides/slide146.xml"/><Relationship Id="rId314" Type="http://schemas.openxmlformats.org/officeDocument/2006/relationships/slide" Target="slides/slide311.xml"/><Relationship Id="rId95" Type="http://schemas.openxmlformats.org/officeDocument/2006/relationships/slide" Target="slides/slide92.xml"/><Relationship Id="rId160" Type="http://schemas.openxmlformats.org/officeDocument/2006/relationships/slide" Target="slides/slide157.xml"/><Relationship Id="rId216" Type="http://schemas.openxmlformats.org/officeDocument/2006/relationships/slide" Target="slides/slide213.xml"/><Relationship Id="rId258" Type="http://schemas.openxmlformats.org/officeDocument/2006/relationships/slide" Target="slides/slide255.xml"/><Relationship Id="rId22" Type="http://schemas.openxmlformats.org/officeDocument/2006/relationships/slide" Target="slides/slide19.xml"/><Relationship Id="rId64" Type="http://schemas.openxmlformats.org/officeDocument/2006/relationships/slide" Target="slides/slide61.xml"/><Relationship Id="rId118" Type="http://schemas.openxmlformats.org/officeDocument/2006/relationships/slide" Target="slides/slide115.xml"/><Relationship Id="rId325" Type="http://schemas.openxmlformats.org/officeDocument/2006/relationships/font" Target="fonts/font7.fntdata"/><Relationship Id="rId171" Type="http://schemas.openxmlformats.org/officeDocument/2006/relationships/slide" Target="slides/slide168.xml"/><Relationship Id="rId227" Type="http://schemas.openxmlformats.org/officeDocument/2006/relationships/slide" Target="slides/slide224.xml"/><Relationship Id="rId269" Type="http://schemas.openxmlformats.org/officeDocument/2006/relationships/slide" Target="slides/slide266.xml"/><Relationship Id="rId33" Type="http://schemas.openxmlformats.org/officeDocument/2006/relationships/slide" Target="slides/slide30.xml"/><Relationship Id="rId129" Type="http://schemas.openxmlformats.org/officeDocument/2006/relationships/slide" Target="slides/slide126.xml"/><Relationship Id="rId280" Type="http://schemas.openxmlformats.org/officeDocument/2006/relationships/slide" Target="slides/slide277.xml"/><Relationship Id="rId336" Type="http://schemas.openxmlformats.org/officeDocument/2006/relationships/theme" Target="theme/theme1.xml"/><Relationship Id="rId75" Type="http://schemas.openxmlformats.org/officeDocument/2006/relationships/slide" Target="slides/slide72.xml"/><Relationship Id="rId140" Type="http://schemas.openxmlformats.org/officeDocument/2006/relationships/slide" Target="slides/slide137.xml"/><Relationship Id="rId182" Type="http://schemas.openxmlformats.org/officeDocument/2006/relationships/slide" Target="slides/slide179.xml"/><Relationship Id="rId6" Type="http://schemas.openxmlformats.org/officeDocument/2006/relationships/slide" Target="slides/slide3.xml"/><Relationship Id="rId238" Type="http://schemas.openxmlformats.org/officeDocument/2006/relationships/slide" Target="slides/slide235.xml"/><Relationship Id="rId291" Type="http://schemas.openxmlformats.org/officeDocument/2006/relationships/slide" Target="slides/slide288.xml"/><Relationship Id="rId305" Type="http://schemas.openxmlformats.org/officeDocument/2006/relationships/slide" Target="slides/slide302.xml"/><Relationship Id="rId44" Type="http://schemas.openxmlformats.org/officeDocument/2006/relationships/slide" Target="slides/slide41.xml"/><Relationship Id="rId86" Type="http://schemas.openxmlformats.org/officeDocument/2006/relationships/slide" Target="slides/slide83.xml"/><Relationship Id="rId151" Type="http://schemas.openxmlformats.org/officeDocument/2006/relationships/slide" Target="slides/slide148.xml"/><Relationship Id="rId193" Type="http://schemas.openxmlformats.org/officeDocument/2006/relationships/slide" Target="slides/slide190.xml"/><Relationship Id="rId207" Type="http://schemas.openxmlformats.org/officeDocument/2006/relationships/slide" Target="slides/slide204.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316" Type="http://schemas.openxmlformats.org/officeDocument/2006/relationships/slide" Target="slides/slide313.xml"/><Relationship Id="rId55" Type="http://schemas.openxmlformats.org/officeDocument/2006/relationships/slide" Target="slides/slide52.xml"/><Relationship Id="rId97" Type="http://schemas.openxmlformats.org/officeDocument/2006/relationships/slide" Target="slides/slide94.xml"/><Relationship Id="rId120" Type="http://schemas.openxmlformats.org/officeDocument/2006/relationships/slide" Target="slides/slide117.xml"/><Relationship Id="rId162" Type="http://schemas.openxmlformats.org/officeDocument/2006/relationships/slide" Target="slides/slide159.xml"/><Relationship Id="rId218" Type="http://schemas.openxmlformats.org/officeDocument/2006/relationships/slide" Target="slides/slide215.xml"/><Relationship Id="rId271" Type="http://schemas.openxmlformats.org/officeDocument/2006/relationships/slide" Target="slides/slide268.xml"/><Relationship Id="rId24" Type="http://schemas.openxmlformats.org/officeDocument/2006/relationships/slide" Target="slides/slide21.xml"/><Relationship Id="rId66" Type="http://schemas.openxmlformats.org/officeDocument/2006/relationships/slide" Target="slides/slide63.xml"/><Relationship Id="rId131" Type="http://schemas.openxmlformats.org/officeDocument/2006/relationships/slide" Target="slides/slide128.xml"/><Relationship Id="rId32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710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1364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6" name="Google Shape;82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8" name="Google Shape;83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99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notes:</a:t>
            </a:r>
            <a:endPar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Delete this slide (slide 12) if students were uploaded using Sign up Codes.</a:t>
            </a:r>
            <a:endParaRPr i="0" dirty="0"/>
          </a:p>
        </p:txBody>
      </p:sp>
      <p:sp>
        <p:nvSpPr>
          <p:cNvPr id="1808" name="Google Shape;1808;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69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0484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6119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127</a:t>
            </a:fld>
            <a:endParaRPr/>
          </a:p>
        </p:txBody>
      </p:sp>
    </p:spTree>
    <p:extLst>
      <p:ext uri="{BB962C8B-B14F-4D97-AF65-F5344CB8AC3E}">
        <p14:creationId xmlns:p14="http://schemas.microsoft.com/office/powerpoint/2010/main" val="2530721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0" name="Google Shape;930;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1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7" name="Google Shape;1827;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5433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95117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831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12123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138</a:t>
            </a:fld>
            <a:endParaRPr/>
          </a:p>
        </p:txBody>
      </p:sp>
    </p:spTree>
    <p:extLst>
      <p:ext uri="{BB962C8B-B14F-4D97-AF65-F5344CB8AC3E}">
        <p14:creationId xmlns:p14="http://schemas.microsoft.com/office/powerpoint/2010/main" val="26392287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5" name="Google Shape;97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41407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0430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75332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5186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148</a:t>
            </a:fld>
            <a:endParaRPr/>
          </a:p>
        </p:txBody>
      </p:sp>
    </p:spTree>
    <p:extLst>
      <p:ext uri="{BB962C8B-B14F-4D97-AF65-F5344CB8AC3E}">
        <p14:creationId xmlns:p14="http://schemas.microsoft.com/office/powerpoint/2010/main" val="16121804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0" name="Google Shape;1060;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7" name="Google Shape;106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72810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6530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65674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159</a:t>
            </a:fld>
            <a:endParaRPr/>
          </a:p>
        </p:txBody>
      </p:sp>
    </p:spTree>
    <p:extLst>
      <p:ext uri="{BB962C8B-B14F-4D97-AF65-F5344CB8AC3E}">
        <p14:creationId xmlns:p14="http://schemas.microsoft.com/office/powerpoint/2010/main" val="26042564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8" name="Google Shape;1158;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5" name="Google Shape;116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894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7144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5863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0348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170</a:t>
            </a:fld>
            <a:endParaRPr/>
          </a:p>
        </p:txBody>
      </p:sp>
    </p:spTree>
    <p:extLst>
      <p:ext uri="{BB962C8B-B14F-4D97-AF65-F5344CB8AC3E}">
        <p14:creationId xmlns:p14="http://schemas.microsoft.com/office/powerpoint/2010/main" val="70456947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1" name="Google Shape;1241;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5" name="Google Shape;125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2" name="Google Shape;1262;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8" name="Google Shape;1268;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2376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26276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21775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13610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182</a:t>
            </a:fld>
            <a:endParaRPr/>
          </a:p>
        </p:txBody>
      </p:sp>
    </p:spTree>
    <p:extLst>
      <p:ext uri="{BB962C8B-B14F-4D97-AF65-F5344CB8AC3E}">
        <p14:creationId xmlns:p14="http://schemas.microsoft.com/office/powerpoint/2010/main" val="12036523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77129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38471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6876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193</a:t>
            </a:fld>
            <a:endParaRPr/>
          </a:p>
        </p:txBody>
      </p:sp>
    </p:spTree>
    <p:extLst>
      <p:ext uri="{BB962C8B-B14F-4D97-AF65-F5344CB8AC3E}">
        <p14:creationId xmlns:p14="http://schemas.microsoft.com/office/powerpoint/2010/main" val="24789309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7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1351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84256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204</a:t>
            </a:fld>
            <a:endParaRPr/>
          </a:p>
        </p:txBody>
      </p:sp>
    </p:spTree>
    <p:extLst>
      <p:ext uri="{BB962C8B-B14F-4D97-AF65-F5344CB8AC3E}">
        <p14:creationId xmlns:p14="http://schemas.microsoft.com/office/powerpoint/2010/main" val="29805608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1639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49659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1133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215</a:t>
            </a:fld>
            <a:endParaRPr/>
          </a:p>
        </p:txBody>
      </p:sp>
    </p:spTree>
    <p:extLst>
      <p:ext uri="{BB962C8B-B14F-4D97-AF65-F5344CB8AC3E}">
        <p14:creationId xmlns:p14="http://schemas.microsoft.com/office/powerpoint/2010/main" val="4255699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04670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33560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498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spTree>
    <p:extLst>
      <p:ext uri="{BB962C8B-B14F-4D97-AF65-F5344CB8AC3E}">
        <p14:creationId xmlns:p14="http://schemas.microsoft.com/office/powerpoint/2010/main" val="155988918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8198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7834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00244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8628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241</a:t>
            </a:fld>
            <a:endParaRPr/>
          </a:p>
        </p:txBody>
      </p:sp>
    </p:spTree>
    <p:extLst>
      <p:ext uri="{BB962C8B-B14F-4D97-AF65-F5344CB8AC3E}">
        <p14:creationId xmlns:p14="http://schemas.microsoft.com/office/powerpoint/2010/main" val="37779747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1" name="Google Shape;1341;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4" name="Google Shape;1354;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0" name="Google Shape;1360;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3780b0fe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3780b0fe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43780b0fe0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20</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7" name="Google Shape;1377;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659669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30462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40947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252</a:t>
            </a:fld>
            <a:endParaRPr/>
          </a:p>
        </p:txBody>
      </p:sp>
    </p:spTree>
    <p:extLst>
      <p:ext uri="{BB962C8B-B14F-4D97-AF65-F5344CB8AC3E}">
        <p14:creationId xmlns:p14="http://schemas.microsoft.com/office/powerpoint/2010/main" val="49201895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253</a:t>
            </a:fld>
            <a:endParaRPr/>
          </a:p>
        </p:txBody>
      </p:sp>
    </p:spTree>
    <p:extLst>
      <p:ext uri="{BB962C8B-B14F-4D97-AF65-F5344CB8AC3E}">
        <p14:creationId xmlns:p14="http://schemas.microsoft.com/office/powerpoint/2010/main" val="159620240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65418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68884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256</a:t>
            </a:fld>
            <a:endParaRPr/>
          </a:p>
        </p:txBody>
      </p:sp>
    </p:spTree>
    <p:extLst>
      <p:ext uri="{BB962C8B-B14F-4D97-AF65-F5344CB8AC3E}">
        <p14:creationId xmlns:p14="http://schemas.microsoft.com/office/powerpoint/2010/main" val="314501811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6" name="Google Shape;1416;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3780b0fe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3780b0fe0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43780b0fe0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spTree>
    <p:extLst>
      <p:ext uri="{BB962C8B-B14F-4D97-AF65-F5344CB8AC3E}">
        <p14:creationId xmlns:p14="http://schemas.microsoft.com/office/powerpoint/2010/main" val="77856715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6" name="Google Shape;1416;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8918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4" name="Google Shape;1354;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21892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23" name="Google Shape;1423;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19560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159779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263</a:t>
            </a:fld>
            <a:endParaRPr/>
          </a:p>
        </p:txBody>
      </p:sp>
    </p:spTree>
    <p:extLst>
      <p:ext uri="{BB962C8B-B14F-4D97-AF65-F5344CB8AC3E}">
        <p14:creationId xmlns:p14="http://schemas.microsoft.com/office/powerpoint/2010/main" val="92651114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5" name="Google Shape;1495;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7" name="Google Shape;1507;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3780b0fe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3780b0fe0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43780b0fe0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2" name="Google Shape;1522;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8" name="Google Shape;1528;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4" name="Google Shape;1534;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1" name="Google Shape;1541;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4" name="Google Shape;1534;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167127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22486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03488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275</a:t>
            </a:fld>
            <a:endParaRPr/>
          </a:p>
        </p:txBody>
      </p:sp>
    </p:spTree>
    <p:extLst>
      <p:ext uri="{BB962C8B-B14F-4D97-AF65-F5344CB8AC3E}">
        <p14:creationId xmlns:p14="http://schemas.microsoft.com/office/powerpoint/2010/main" val="78031858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29954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35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3780b0fe0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3780b0fe0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43780b0fe0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279</a:t>
            </a:fld>
            <a:endParaRPr/>
          </a:p>
        </p:txBody>
      </p:sp>
    </p:spTree>
    <p:extLst>
      <p:ext uri="{BB962C8B-B14F-4D97-AF65-F5344CB8AC3E}">
        <p14:creationId xmlns:p14="http://schemas.microsoft.com/office/powerpoint/2010/main" val="398290912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280</a:t>
            </a:fld>
            <a:endParaRPr/>
          </a:p>
        </p:txBody>
      </p:sp>
    </p:spTree>
    <p:extLst>
      <p:ext uri="{BB962C8B-B14F-4D97-AF65-F5344CB8AC3E}">
        <p14:creationId xmlns:p14="http://schemas.microsoft.com/office/powerpoint/2010/main" val="33638041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281</a:t>
            </a:fld>
            <a:endParaRPr/>
          </a:p>
        </p:txBody>
      </p:sp>
    </p:spTree>
    <p:extLst>
      <p:ext uri="{BB962C8B-B14F-4D97-AF65-F5344CB8AC3E}">
        <p14:creationId xmlns:p14="http://schemas.microsoft.com/office/powerpoint/2010/main" val="398012250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95740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32826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8921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65084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Delete slides 264-267 if your school is an 11-16.</a:t>
            </a:r>
            <a:endParaRPr lang="en-US" i="0" dirty="0"/>
          </a:p>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286</a:t>
            </a:fld>
            <a:endParaRPr/>
          </a:p>
        </p:txBody>
      </p:sp>
    </p:spTree>
    <p:extLst>
      <p:ext uri="{BB962C8B-B14F-4D97-AF65-F5344CB8AC3E}">
        <p14:creationId xmlns:p14="http://schemas.microsoft.com/office/powerpoint/2010/main" val="182308125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0" name="Google Shape;1600;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6" name="Google Shape;1606;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3780b0fe0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3780b0fe0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43780b0fe0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12" name="Google Shape;1612;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Delete slides 268-271 if college or sixth form.</a:t>
            </a:r>
            <a:endParaRPr lang="en-US" i="0" dirty="0"/>
          </a:p>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290</a:t>
            </a:fld>
            <a:endParaRPr/>
          </a:p>
        </p:txBody>
      </p:sp>
    </p:spTree>
    <p:extLst>
      <p:ext uri="{BB962C8B-B14F-4D97-AF65-F5344CB8AC3E}">
        <p14:creationId xmlns:p14="http://schemas.microsoft.com/office/powerpoint/2010/main" val="45557388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0" name="Google Shape;1600;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707915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6" name="Google Shape;1606;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8179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12" name="Google Shape;1612;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43985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072233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727355"/>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296</a:t>
            </a:fld>
            <a:endParaRPr/>
          </a:p>
        </p:txBody>
      </p:sp>
    </p:spTree>
    <p:extLst>
      <p:ext uri="{BB962C8B-B14F-4D97-AF65-F5344CB8AC3E}">
        <p14:creationId xmlns:p14="http://schemas.microsoft.com/office/powerpoint/2010/main" val="229118405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p1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6" name="Google Shape;1646;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3" name="Google Shape;1653;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190368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1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3" name="Google Shape;1663;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1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2" name="Google Shape;1672;p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1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9" name="Google Shape;1679;p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88852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01829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304</a:t>
            </a:fld>
            <a:endParaRPr/>
          </a:p>
        </p:txBody>
      </p:sp>
    </p:spTree>
    <p:extLst>
      <p:ext uri="{BB962C8B-B14F-4D97-AF65-F5344CB8AC3E}">
        <p14:creationId xmlns:p14="http://schemas.microsoft.com/office/powerpoint/2010/main" val="296992154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1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7" name="Google Shape;1717;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4" name="Google Shape;1724;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1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4" name="Google Shape;1734;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43780b0fe0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1" name="Google Shape;1741;g43780b0fe0_1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g43780b0fe0_1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308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08683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1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0" name="Google Shape;1750;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02952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p1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1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6" name="Google Shape;1766;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6" name="Google Shape;1776;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98296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6" name="Google Shape;1776;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72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27</a:t>
            </a:fld>
            <a:endParaRPr/>
          </a:p>
        </p:txBody>
      </p:sp>
    </p:spTree>
    <p:extLst>
      <p:ext uri="{BB962C8B-B14F-4D97-AF65-F5344CB8AC3E}">
        <p14:creationId xmlns:p14="http://schemas.microsoft.com/office/powerpoint/2010/main" val="362591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982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79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947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34</a:t>
            </a:fld>
            <a:endParaRPr/>
          </a:p>
        </p:txBody>
      </p:sp>
    </p:spTree>
    <p:extLst>
      <p:ext uri="{BB962C8B-B14F-4D97-AF65-F5344CB8AC3E}">
        <p14:creationId xmlns:p14="http://schemas.microsoft.com/office/powerpoint/2010/main" val="2623799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5" name="Google Shape;3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03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5" name="Google Shape;3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993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3780b0fe0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3780b0fe0_1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43780b0fe0_1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3780b0fe0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3780b0fe0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43780b0fe0_1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17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00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565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41</a:t>
            </a:fld>
            <a:endParaRPr/>
          </a:p>
        </p:txBody>
      </p:sp>
    </p:spTree>
    <p:extLst>
      <p:ext uri="{BB962C8B-B14F-4D97-AF65-F5344CB8AC3E}">
        <p14:creationId xmlns:p14="http://schemas.microsoft.com/office/powerpoint/2010/main" val="8149499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308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774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628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49</a:t>
            </a:fld>
            <a:endParaRPr/>
          </a:p>
        </p:txBody>
      </p:sp>
    </p:spTree>
    <p:extLst>
      <p:ext uri="{BB962C8B-B14F-4D97-AF65-F5344CB8AC3E}">
        <p14:creationId xmlns:p14="http://schemas.microsoft.com/office/powerpoint/2010/main" val="3959888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72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716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441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196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622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976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313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886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926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70</a:t>
            </a:fld>
            <a:endParaRPr/>
          </a:p>
        </p:txBody>
      </p:sp>
    </p:spTree>
    <p:extLst>
      <p:ext uri="{BB962C8B-B14F-4D97-AF65-F5344CB8AC3E}">
        <p14:creationId xmlns:p14="http://schemas.microsoft.com/office/powerpoint/2010/main" val="834847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89" name="Google Shape;48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225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6" name="Google Shape;51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96232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517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78</a:t>
            </a:fld>
            <a:endParaRPr/>
          </a:p>
        </p:txBody>
      </p:sp>
    </p:spTree>
    <p:extLst>
      <p:ext uri="{BB962C8B-B14F-4D97-AF65-F5344CB8AC3E}">
        <p14:creationId xmlns:p14="http://schemas.microsoft.com/office/powerpoint/2010/main" val="2905790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79</a:t>
            </a:fld>
            <a:endParaRPr/>
          </a:p>
        </p:txBody>
      </p:sp>
    </p:spTree>
    <p:extLst>
      <p:ext uri="{BB962C8B-B14F-4D97-AF65-F5344CB8AC3E}">
        <p14:creationId xmlns:p14="http://schemas.microsoft.com/office/powerpoint/2010/main" val="19431002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63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051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8518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19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3567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92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90</a:t>
            </a:fld>
            <a:endParaRPr/>
          </a:p>
        </p:txBody>
      </p:sp>
    </p:spTree>
    <p:extLst>
      <p:ext uri="{BB962C8B-B14F-4D97-AF65-F5344CB8AC3E}">
        <p14:creationId xmlns:p14="http://schemas.microsoft.com/office/powerpoint/2010/main" val="7245672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35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2" name="Google Shape;1802;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9199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3159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189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2475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97</a:t>
            </a:fld>
            <a:endParaRPr/>
          </a:p>
        </p:txBody>
      </p:sp>
    </p:spTree>
    <p:extLst>
      <p:ext uri="{BB962C8B-B14F-4D97-AF65-F5344CB8AC3E}">
        <p14:creationId xmlns:p14="http://schemas.microsoft.com/office/powerpoint/2010/main" val="30959325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find Form Codes in the Your school section on the Teacher side of the platform.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Delete slides 10-11 if students were bulk uploaded.</a:t>
            </a:r>
            <a:endParaRPr i="0" dirty="0"/>
          </a:p>
        </p:txBody>
      </p:sp>
      <p:sp>
        <p:nvSpPr>
          <p:cNvPr id="1808" name="Google Shape;1808;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1287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587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348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780b0f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3780b0fe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9" name="Google Shape;219;g43780b0fe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112</a:t>
            </a:fld>
            <a:endParaRPr/>
          </a:p>
        </p:txBody>
      </p:sp>
    </p:spTree>
    <p:extLst>
      <p:ext uri="{BB962C8B-B14F-4D97-AF65-F5344CB8AC3E}">
        <p14:creationId xmlns:p14="http://schemas.microsoft.com/office/powerpoint/2010/main" val="1164481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15601" y="2867800"/>
            <a:ext cx="11360799" cy="11224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ctr">
              <a:spcBef>
                <a:spcPts val="0"/>
              </a:spcBef>
              <a:spcAft>
                <a:spcPts val="0"/>
              </a:spcAft>
              <a:buSzPts val="1400"/>
              <a:buNone/>
              <a:defRPr sz="3200"/>
            </a:lvl2pPr>
            <a:lvl3pPr lvl="2" algn="ctr">
              <a:spcBef>
                <a:spcPts val="0"/>
              </a:spcBef>
              <a:spcAft>
                <a:spcPts val="0"/>
              </a:spcAft>
              <a:buSzPts val="1400"/>
              <a:buNone/>
              <a:defRPr sz="3200"/>
            </a:lvl3pPr>
            <a:lvl4pPr lvl="3" algn="ctr">
              <a:spcBef>
                <a:spcPts val="0"/>
              </a:spcBef>
              <a:spcAft>
                <a:spcPts val="0"/>
              </a:spcAft>
              <a:buSzPts val="1400"/>
              <a:buNone/>
              <a:defRPr sz="3200"/>
            </a:lvl4pPr>
            <a:lvl5pPr lvl="4" algn="ctr">
              <a:spcBef>
                <a:spcPts val="0"/>
              </a:spcBef>
              <a:spcAft>
                <a:spcPts val="0"/>
              </a:spcAft>
              <a:buSzPts val="1400"/>
              <a:buNone/>
              <a:defRPr sz="3200"/>
            </a:lvl5pPr>
            <a:lvl6pPr lvl="5" algn="ctr">
              <a:spcBef>
                <a:spcPts val="0"/>
              </a:spcBef>
              <a:spcAft>
                <a:spcPts val="0"/>
              </a:spcAft>
              <a:buSzPts val="1400"/>
              <a:buNone/>
              <a:defRPr sz="3200"/>
            </a:lvl6pPr>
            <a:lvl7pPr lvl="6" algn="ctr">
              <a:spcBef>
                <a:spcPts val="0"/>
              </a:spcBef>
              <a:spcAft>
                <a:spcPts val="0"/>
              </a:spcAft>
              <a:buSzPts val="1400"/>
              <a:buNone/>
              <a:defRPr sz="3200"/>
            </a:lvl7pPr>
            <a:lvl8pPr lvl="7" algn="ctr">
              <a:spcBef>
                <a:spcPts val="0"/>
              </a:spcBef>
              <a:spcAft>
                <a:spcPts val="0"/>
              </a:spcAft>
              <a:buSzPts val="1400"/>
              <a:buNone/>
              <a:defRPr sz="3200"/>
            </a:lvl8pPr>
            <a:lvl9pPr lvl="8" algn="ctr">
              <a:spcBef>
                <a:spcPts val="0"/>
              </a:spcBef>
              <a:spcAft>
                <a:spcPts val="0"/>
              </a:spcAft>
              <a:buSzPts val="1400"/>
              <a:buNone/>
              <a:defRPr sz="3200"/>
            </a:lvl9pPr>
          </a:lstStyle>
          <a:p>
            <a:endParaRPr/>
          </a:p>
        </p:txBody>
      </p:sp>
      <p:sp>
        <p:nvSpPr>
          <p:cNvPr id="17" name="Google Shape;17;p2"/>
          <p:cNvSpPr txBox="1">
            <a:spLocks noGrp="1"/>
          </p:cNvSpPr>
          <p:nvPr>
            <p:ph type="sldNum" idx="12"/>
          </p:nvPr>
        </p:nvSpPr>
        <p:spPr>
          <a:xfrm>
            <a:off x="11296610" y="6217621"/>
            <a:ext cx="731599" cy="5248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A49D-11B4-477C-99D2-7E5062698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690D736-3171-402C-833D-6FD18A1FEC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B93B5EC-69D2-4F84-B05D-F1BD72B5C5D9}"/>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91C61E04-66AC-42A9-88A2-A0F6531F27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42F17AB-D081-493F-9F16-94F635485080}"/>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1091903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3062A-0266-445A-8A0B-E7489F4C62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82998E-30E5-4B0E-87C2-FED51FA934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C02670-142F-4AB9-A5A8-BE67EF7F3386}"/>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3A8AD4FB-7165-413A-97D7-4F66C90BDC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8CDAE3-13C4-4411-8E3C-79702A8EB3F5}"/>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871862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ADB-3DB9-40B9-8D92-557C3873D5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F38EFCD-CE7F-4DA9-80D2-428F165625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B19823-D8FA-4302-8394-16219CAB5B78}"/>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AF9AB099-9152-45F6-BF87-7C6F6CC6D6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082365-DE99-41D3-BECB-2070BB7602AF}"/>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2251329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9D18A-332F-4C1C-A589-88F729CCB9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EE29AE-7AF7-4826-AD32-83786F000F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3F38E9-9A32-4EBD-B970-2540E5EBC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AABF3E-D78B-4B99-A7BA-D0CDC62859CC}"/>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6" name="Footer Placeholder 5">
            <a:extLst>
              <a:ext uri="{FF2B5EF4-FFF2-40B4-BE49-F238E27FC236}">
                <a16:creationId xmlns:a16="http://schemas.microsoft.com/office/drawing/2014/main" id="{11B7E117-EAB7-494D-ADE3-2B9523E3D0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E68673-472F-425B-B0A7-9F85D3A9937B}"/>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3247474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7CBF-C1EF-4A13-8862-F95D1F2773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8D2E10-68A0-4180-9D4A-EFDEA444A2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F95C8A-2861-4C17-BC0D-6DD3E8072A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BB1372-DFFD-4A9B-BADE-578337D267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0A33D-8ADE-4DBE-9D0D-2505849465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566BBAA-4206-49E0-B085-D28D2DBF36ED}"/>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8" name="Footer Placeholder 7">
            <a:extLst>
              <a:ext uri="{FF2B5EF4-FFF2-40B4-BE49-F238E27FC236}">
                <a16:creationId xmlns:a16="http://schemas.microsoft.com/office/drawing/2014/main" id="{26826503-1370-4D42-BD45-F6D64474043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A2E03B8-2E76-474C-AAA4-2D6D770215C3}"/>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926670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133B-DF32-4805-B01F-574045A5DDD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263BC40-6A8D-4EDC-86ED-771E888E64C0}"/>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4" name="Footer Placeholder 3">
            <a:extLst>
              <a:ext uri="{FF2B5EF4-FFF2-40B4-BE49-F238E27FC236}">
                <a16:creationId xmlns:a16="http://schemas.microsoft.com/office/drawing/2014/main" id="{51C6A84F-4EF1-4563-9C56-CBAA1F3B24D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8115F0-2925-4ADD-AD85-82A4A8175C9C}"/>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927338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2E65D4-5CB0-4EF0-B205-484FD042ECCF}"/>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3" name="Footer Placeholder 2">
            <a:extLst>
              <a:ext uri="{FF2B5EF4-FFF2-40B4-BE49-F238E27FC236}">
                <a16:creationId xmlns:a16="http://schemas.microsoft.com/office/drawing/2014/main" id="{B85348CD-AEC5-4B9A-81C6-3A83B31C45A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A28A845-E4CB-464D-ACCD-97D5DA619D87}"/>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11622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289F-42A4-4A44-8F98-0D92D61FA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4D745E-D5AE-4A0F-A523-778263DBBA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B66920-BCD2-4B03-BA37-A11EDB887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A6E0E-98B2-45C1-8D33-354ED98E5FC8}"/>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6" name="Footer Placeholder 5">
            <a:extLst>
              <a:ext uri="{FF2B5EF4-FFF2-40B4-BE49-F238E27FC236}">
                <a16:creationId xmlns:a16="http://schemas.microsoft.com/office/drawing/2014/main" id="{50B89010-1056-4FC5-AE7A-B44E2C5D421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6D0FEE-831C-44B8-875D-87DF0092AF5F}"/>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13773425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A898-C19F-4423-B7A0-F167A3CFD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F36E87B-A39F-48B1-A749-1BE9EE59D6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E238B70-5E34-42DD-9447-53ED69598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1C21C-3034-4872-9980-5F629C334B00}"/>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6" name="Footer Placeholder 5">
            <a:extLst>
              <a:ext uri="{FF2B5EF4-FFF2-40B4-BE49-F238E27FC236}">
                <a16:creationId xmlns:a16="http://schemas.microsoft.com/office/drawing/2014/main" id="{0AB35B7E-F35B-4812-91DB-E4B75B9F92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2B166C-BD6F-41AE-99A0-F28CBC561BA5}"/>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94687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EAE0-CDDB-4A01-B365-B5AC781A919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C498D23-32D6-4031-AAB9-5A02FE936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FD8CB7-48E1-4978-9453-03530E4FAE56}"/>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89C3A355-236D-4298-B405-4D6E26F45A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FC12B8-5B01-4627-B346-B37CB6B80D1B}"/>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3049469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F9E759-1CC6-4692-A9FF-BD0AD680BD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74B85E-B2E8-4415-A12D-29E1218E22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17B4C-AC11-4FB0-843E-034C3E3529BF}"/>
              </a:ext>
            </a:extLst>
          </p:cNvPr>
          <p:cNvSpPr>
            <a:spLocks noGrp="1"/>
          </p:cNvSpPr>
          <p:nvPr>
            <p:ph type="dt" sz="half" idx="10"/>
          </p:nvPr>
        </p:nvSpPr>
        <p:spPr/>
        <p:txBody>
          <a:body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E1D58EB0-68E8-45C4-B17A-8F4A65D5AF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DB5D8C-4D28-4F76-8D37-7617D44DB237}"/>
              </a:ext>
            </a:extLst>
          </p:cNvPr>
          <p:cNvSpPr>
            <a:spLocks noGrp="1"/>
          </p:cNvSpPr>
          <p:nvPr>
            <p:ph type="sldNum" sz="quarter" idx="12"/>
          </p:nvPr>
        </p:nvSpPr>
        <p:spPr/>
        <p:txBody>
          <a:bodyPr/>
          <a:lstStyle/>
          <a:p>
            <a:fld id="{6BF35A99-C4A9-4C72-8820-A885FC5C15A9}" type="slidenum">
              <a:rPr lang="en-GB" smtClean="0"/>
              <a:t>‹#›</a:t>
            </a:fld>
            <a:endParaRPr lang="en-GB"/>
          </a:p>
        </p:txBody>
      </p:sp>
    </p:spTree>
    <p:extLst>
      <p:ext uri="{BB962C8B-B14F-4D97-AF65-F5344CB8AC3E}">
        <p14:creationId xmlns:p14="http://schemas.microsoft.com/office/powerpoint/2010/main" val="2505430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AAC-9022-4CF8-8DB4-CD4C9946C7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DDE4B-4B3E-44ED-8E74-8A7654386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564C24-5C79-434C-A7DA-708513E23BF7}"/>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FC9E93FD-230E-4B2C-82B4-ECBB87D91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4FAF6-DD18-457F-8E7E-50509110BBB5}"/>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1050922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37A5-6D63-4835-A8BE-969D6B2F4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59F25-7D7A-4FF0-82FC-090954B37A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4C26C-8135-48AE-B83D-912EEC5A26D1}"/>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182547F3-49FB-4B8F-9A25-B793C090D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2A12D-7DF8-4818-B0E0-645B6772B7DB}"/>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353812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DF7A-EA33-4118-AA68-6484B3E92B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14ECB8-F95C-4FD2-BF6F-D67B44998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DF316-2FD6-43DB-86F3-116E6FA5E186}"/>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34AACC5C-4C1C-45EA-872E-8C38A5C53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A301DF-A39E-4556-A84C-E5DD58A0ED4C}"/>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1369686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2F23-2684-40EE-BA91-57915E2965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7C3307-A4EB-4899-A32E-676143A3F9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915C31-C9CC-451F-A75A-2931A20E9E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6C5357-E229-45B9-ADFA-9FD89EBF9F73}"/>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6" name="Footer Placeholder 5">
            <a:extLst>
              <a:ext uri="{FF2B5EF4-FFF2-40B4-BE49-F238E27FC236}">
                <a16:creationId xmlns:a16="http://schemas.microsoft.com/office/drawing/2014/main" id="{B4E25381-6E67-4253-9EB8-5080F952FC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325B4-94A1-4F35-A885-88DBBBFC6B03}"/>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30501223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40A4-77A0-4C52-98D3-8D09F4810E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5027C4-46A8-4014-AFAA-AE6E01D1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1AC79D-A9FB-4044-B502-E4CD6C0083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624CFD-72BB-451B-8F42-FB6294F166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6362A3-D91D-4012-9FF9-4088DC86E0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8218C6-0943-4518-98B2-D48624808944}"/>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8" name="Footer Placeholder 7">
            <a:extLst>
              <a:ext uri="{FF2B5EF4-FFF2-40B4-BE49-F238E27FC236}">
                <a16:creationId xmlns:a16="http://schemas.microsoft.com/office/drawing/2014/main" id="{39BA1A94-88D2-4A62-92C3-AE48EAF9C4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A99CAB-C2CE-4BAA-9994-A808BF462D69}"/>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14126798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3C60-CAF2-4957-8B31-4D3277D33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DC69BF-9455-44EE-A116-D134F6E2249B}"/>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4" name="Footer Placeholder 3">
            <a:extLst>
              <a:ext uri="{FF2B5EF4-FFF2-40B4-BE49-F238E27FC236}">
                <a16:creationId xmlns:a16="http://schemas.microsoft.com/office/drawing/2014/main" id="{8B681673-D2F6-4221-A5D2-1B1EC6838B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8F1D03-163D-405D-A7E3-5E2B7467B48A}"/>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2549243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87773-891B-40E2-9CFE-165E7241A4DA}"/>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3" name="Footer Placeholder 2">
            <a:extLst>
              <a:ext uri="{FF2B5EF4-FFF2-40B4-BE49-F238E27FC236}">
                <a16:creationId xmlns:a16="http://schemas.microsoft.com/office/drawing/2014/main" id="{3A1332E2-0DEF-48BF-BF11-33690A0B24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1589EE-E740-47FA-AA16-DCACACF64D60}"/>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2657305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8938-77BA-442B-8209-24BA0C29E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4FFE02-BF6C-4F22-A7B6-07263C82B1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AB284-BF39-4634-80EF-046E8E3AB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6EEFC-0A4B-4169-B2D9-A16241E9BC7B}"/>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6" name="Footer Placeholder 5">
            <a:extLst>
              <a:ext uri="{FF2B5EF4-FFF2-40B4-BE49-F238E27FC236}">
                <a16:creationId xmlns:a16="http://schemas.microsoft.com/office/drawing/2014/main" id="{0D3B7D82-DFDC-41C1-A6FC-328A235E5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C0E8C-D64B-4992-BA62-6EA030E1EA51}"/>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2856445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F9F7-7617-4B56-A4D8-9DC3647CB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8F1D4F-8BAB-43AA-BA28-FDDA7C53A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8D2477-0658-4F77-B1BD-686DB3D6BB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B1D08-2268-4586-9B7B-F426AAFE9A07}"/>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6" name="Footer Placeholder 5">
            <a:extLst>
              <a:ext uri="{FF2B5EF4-FFF2-40B4-BE49-F238E27FC236}">
                <a16:creationId xmlns:a16="http://schemas.microsoft.com/office/drawing/2014/main" id="{B1835B2E-2B4A-4B5F-8508-DFA6D71251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55783-ACB3-4259-B2E8-CE4055C781B6}"/>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21408006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E99C-6C32-4FC9-82EE-68EF7A19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22C94F-083A-410B-971E-B2C1F0B8CB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DEF09-5179-4DAF-AE8F-BB46AB8C8388}"/>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6F01EF12-04E2-4F6D-B1A3-EE4EDEA64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0BF1F-BB4E-45C9-9795-960BB2493E07}"/>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1343079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49B53-BEBD-40D9-B256-EE6D97DB2C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20C4F-B255-4D25-8469-9C2C72B8C0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F3D35-996E-43FE-B961-8560F311C9A2}"/>
              </a:ext>
            </a:extLst>
          </p:cNvPr>
          <p:cNvSpPr>
            <a:spLocks noGrp="1"/>
          </p:cNvSpPr>
          <p:nvPr>
            <p:ph type="dt" sz="half" idx="10"/>
          </p:nvPr>
        </p:nvSpPr>
        <p:spPr/>
        <p:txBody>
          <a:body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5676A8C3-F49A-41D1-99FA-77B9F5D96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94E22-F7D0-44BA-B322-BC722A7AA2C8}"/>
              </a:ext>
            </a:extLst>
          </p:cNvPr>
          <p:cNvSpPr>
            <a:spLocks noGrp="1"/>
          </p:cNvSpPr>
          <p:nvPr>
            <p:ph type="sldNum" sz="quarter" idx="12"/>
          </p:nvPr>
        </p:nvSpPr>
        <p:spPr/>
        <p:txBody>
          <a:bodyPr/>
          <a:lstStyle/>
          <a:p>
            <a:fld id="{856AFC7B-E10B-4246-8277-D77A509407B0}" type="slidenum">
              <a:rPr lang="en-US" smtClean="0"/>
              <a:t>‹#›</a:t>
            </a:fld>
            <a:endParaRPr lang="en-US"/>
          </a:p>
        </p:txBody>
      </p:sp>
    </p:spTree>
    <p:extLst>
      <p:ext uri="{BB962C8B-B14F-4D97-AF65-F5344CB8AC3E}">
        <p14:creationId xmlns:p14="http://schemas.microsoft.com/office/powerpoint/2010/main" val="401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Google Shape;50;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D105E-60E0-4712-BC95-C3670A661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26B89A-D2F1-4FC9-98EB-A391FC2A9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3D05A9-793B-4979-8CB5-24A3AC3DE1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9FE16-11BA-486D-9826-0561363E9631}" type="datetimeFigureOut">
              <a:rPr lang="en-GB" smtClean="0"/>
              <a:t>21/02/2022</a:t>
            </a:fld>
            <a:endParaRPr lang="en-GB"/>
          </a:p>
        </p:txBody>
      </p:sp>
      <p:sp>
        <p:nvSpPr>
          <p:cNvPr id="5" name="Footer Placeholder 4">
            <a:extLst>
              <a:ext uri="{FF2B5EF4-FFF2-40B4-BE49-F238E27FC236}">
                <a16:creationId xmlns:a16="http://schemas.microsoft.com/office/drawing/2014/main" id="{CD1B9AAF-ADDD-43F5-8100-1B29648BD0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C902D56-5D56-457E-B79B-9BBC585A3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F35A99-C4A9-4C72-8820-A885FC5C15A9}" type="slidenum">
              <a:rPr lang="en-GB" smtClean="0"/>
              <a:t>‹#›</a:t>
            </a:fld>
            <a:endParaRPr lang="en-GB"/>
          </a:p>
        </p:txBody>
      </p:sp>
    </p:spTree>
    <p:extLst>
      <p:ext uri="{BB962C8B-B14F-4D97-AF65-F5344CB8AC3E}">
        <p14:creationId xmlns:p14="http://schemas.microsoft.com/office/powerpoint/2010/main" val="10547562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E5F28-56D8-435A-874D-3BAF70C8CB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F713FA-1FCB-4858-96B4-FDB248D864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A93B9-BAF8-4629-AEC9-4E7E42F2E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C87DCA-BEB7-4AD0-859A-2C4BC6E60F87}" type="datetimeFigureOut">
              <a:rPr lang="en-US" smtClean="0"/>
              <a:t>2/21/2022</a:t>
            </a:fld>
            <a:endParaRPr lang="en-US"/>
          </a:p>
        </p:txBody>
      </p:sp>
      <p:sp>
        <p:nvSpPr>
          <p:cNvPr id="5" name="Footer Placeholder 4">
            <a:extLst>
              <a:ext uri="{FF2B5EF4-FFF2-40B4-BE49-F238E27FC236}">
                <a16:creationId xmlns:a16="http://schemas.microsoft.com/office/drawing/2014/main" id="{6FC0B04A-0C68-4387-929A-37AFCF0FBE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B8C809-D63C-4505-8A2C-4CF9808322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6AFC7B-E10B-4246-8277-D77A509407B0}" type="slidenum">
              <a:rPr lang="en-US" smtClean="0"/>
              <a:t>‹#›</a:t>
            </a:fld>
            <a:endParaRPr lang="en-US"/>
          </a:p>
        </p:txBody>
      </p:sp>
    </p:spTree>
    <p:extLst>
      <p:ext uri="{BB962C8B-B14F-4D97-AF65-F5344CB8AC3E}">
        <p14:creationId xmlns:p14="http://schemas.microsoft.com/office/powerpoint/2010/main" val="313829086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10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10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10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101.jpg"/></Relationships>
</file>

<file path=ppt/slides/_rels/slide10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02.jpg"/></Relationships>
</file>

<file path=ppt/slides/_rels/slide10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0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0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94.jpg"/><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0.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96.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09.jpg"/></Relationships>
</file>

<file path=ppt/slides/_rels/slide11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jp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1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109.jpg"/><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10.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123.jpg"/></Relationships>
</file>

<file path=ppt/slides/_rels/slide1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25.jp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9.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0.xml"/><Relationship Id="rId1" Type="http://schemas.openxmlformats.org/officeDocument/2006/relationships/slideLayout" Target="../slideLayouts/slideLayout4.xml"/><Relationship Id="rId5" Type="http://schemas.openxmlformats.org/officeDocument/2006/relationships/image" Target="../media/image123.jpg"/><Relationship Id="rId4" Type="http://schemas.openxmlformats.org/officeDocument/2006/relationships/image" Target="../media/image131.PNG"/></Relationships>
</file>

<file path=ppt/slides/_rels/slide136.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2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3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134.jpg"/></Relationships>
</file>

<file path=ppt/slides/_rels/slide139.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4.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4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14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142.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7.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143.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44.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30.xml"/><Relationship Id="rId1" Type="http://schemas.openxmlformats.org/officeDocument/2006/relationships/slideLayout" Target="../slideLayouts/slideLayout4.xml"/><Relationship Id="rId5" Type="http://schemas.openxmlformats.org/officeDocument/2006/relationships/image" Target="../media/image134.jpg"/><Relationship Id="rId4" Type="http://schemas.openxmlformats.org/officeDocument/2006/relationships/image" Target="../media/image142.PNG"/></Relationships>
</file>

<file path=ppt/slides/_rels/slide146.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3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4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3.xml"/><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1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5.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15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6.xml"/><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1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7.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15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1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15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0.xml"/><Relationship Id="rId1" Type="http://schemas.openxmlformats.org/officeDocument/2006/relationships/slideLayout" Target="../slideLayouts/slideLayout4.xml"/><Relationship Id="rId5" Type="http://schemas.openxmlformats.org/officeDocument/2006/relationships/image" Target="../media/image145.PNG"/><Relationship Id="rId4" Type="http://schemas.openxmlformats.org/officeDocument/2006/relationships/image" Target="../media/image154.PNG"/></Relationships>
</file>

<file path=ppt/slides/_rels/slide157.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4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58.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157.jp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4.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6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6.png"/><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1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5.xml"/><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6.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7.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9.xml"/><Relationship Id="rId1" Type="http://schemas.openxmlformats.org/officeDocument/2006/relationships/slideLayout" Target="../slideLayouts/slideLayout4.xml"/><Relationship Id="rId5" Type="http://schemas.openxmlformats.org/officeDocument/2006/relationships/image" Target="../media/image157.jpg"/><Relationship Id="rId4" Type="http://schemas.openxmlformats.org/officeDocument/2006/relationships/image" Target="../media/image165.PNG"/></Relationships>
</file>

<file path=ppt/slides/_rels/slide168.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50.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2.xml"/><Relationship Id="rId1" Type="http://schemas.openxmlformats.org/officeDocument/2006/relationships/slideLayout" Target="../slideLayouts/slideLayout4.xml"/><Relationship Id="rId4" Type="http://schemas.openxmlformats.org/officeDocument/2006/relationships/image" Target="../media/image168.jpg"/></Relationships>
</file>

<file path=ppt/slides/_rels/slide171.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3.xml"/><Relationship Id="rId1" Type="http://schemas.openxmlformats.org/officeDocument/2006/relationships/slideLayout" Target="../slideLayouts/slideLayout4.xml"/><Relationship Id="rId4" Type="http://schemas.openxmlformats.org/officeDocument/2006/relationships/image" Target="../media/image169.PNG"/></Relationships>
</file>

<file path=ppt/slides/_rels/slide172.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7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5.xml"/><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174.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6.xml"/><Relationship Id="rId1" Type="http://schemas.openxmlformats.org/officeDocument/2006/relationships/slideLayout" Target="../slideLayouts/slideLayout4.xml"/><Relationship Id="rId4" Type="http://schemas.openxmlformats.org/officeDocument/2006/relationships/image" Target="../media/image172.png"/></Relationships>
</file>

<file path=ppt/slides/_rels/slide175.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173.PNG"/></Relationships>
</file>

<file path=ppt/slides/_rels/slide176.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8.xm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177.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175.PNG"/></Relationships>
</file>

<file path=ppt/slides/_rels/slide178.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60.xml"/><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17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61.xml"/><Relationship Id="rId1" Type="http://schemas.openxmlformats.org/officeDocument/2006/relationships/slideLayout" Target="../slideLayouts/slideLayout4.xml"/><Relationship Id="rId5" Type="http://schemas.openxmlformats.org/officeDocument/2006/relationships/image" Target="../media/image168.jpg"/><Relationship Id="rId4" Type="http://schemas.openxmlformats.org/officeDocument/2006/relationships/image" Target="../media/image177.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62.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81.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180.jpg"/></Relationships>
</file>

<file path=ppt/slides/_rels/slide1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90.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165.xml"/><Relationship Id="rId1" Type="http://schemas.openxmlformats.org/officeDocument/2006/relationships/slideLayout" Target="../slideLayouts/slideLayout4.xml"/><Relationship Id="rId5" Type="http://schemas.openxmlformats.org/officeDocument/2006/relationships/image" Target="../media/image180.jpg"/><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66.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8.xml"/><Relationship Id="rId1" Type="http://schemas.openxmlformats.org/officeDocument/2006/relationships/slideLayout" Target="../slideLayouts/slideLayout4.xml"/><Relationship Id="rId4" Type="http://schemas.openxmlformats.org/officeDocument/2006/relationships/image" Target="../media/image191.jpg"/></Relationships>
</file>

<file path=ppt/slides/_rels/slide19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0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9.xml"/><Relationship Id="rId1" Type="http://schemas.openxmlformats.org/officeDocument/2006/relationships/slideLayout" Target="../slideLayouts/slideLayout4.xml"/><Relationship Id="rId5" Type="http://schemas.openxmlformats.org/officeDocument/2006/relationships/image" Target="../media/image191.jpg"/><Relationship Id="rId4" Type="http://schemas.openxmlformats.org/officeDocument/2006/relationships/image" Target="../media/image199.PNG"/></Relationships>
</file>

<file path=ppt/slides/_rels/slide202.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70.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03.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72.xml"/><Relationship Id="rId1" Type="http://schemas.openxmlformats.org/officeDocument/2006/relationships/slideLayout" Target="../slideLayouts/slideLayout4.xml"/><Relationship Id="rId4" Type="http://schemas.openxmlformats.org/officeDocument/2006/relationships/image" Target="../media/image202.jpg"/></Relationships>
</file>

<file path=ppt/slides/_rels/slide205.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1.jp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73.xml"/><Relationship Id="rId1" Type="http://schemas.openxmlformats.org/officeDocument/2006/relationships/slideLayout" Target="../slideLayouts/slideLayout4.xml"/><Relationship Id="rId5" Type="http://schemas.openxmlformats.org/officeDocument/2006/relationships/image" Target="../media/image202.jpg"/><Relationship Id="rId4" Type="http://schemas.openxmlformats.org/officeDocument/2006/relationships/image" Target="../media/image210.PNG"/></Relationships>
</file>

<file path=ppt/slides/_rels/slide213.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74.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1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6.xml"/><Relationship Id="rId1" Type="http://schemas.openxmlformats.org/officeDocument/2006/relationships/slideLayout" Target="../slideLayouts/slideLayout4.xml"/><Relationship Id="rId4" Type="http://schemas.openxmlformats.org/officeDocument/2006/relationships/image" Target="../media/image212.jpg"/></Relationships>
</file>

<file path=ppt/slides/_rels/slide216.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2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7.xml"/><Relationship Id="rId1" Type="http://schemas.openxmlformats.org/officeDocument/2006/relationships/slideLayout" Target="../slideLayouts/slideLayout4.xml"/><Relationship Id="rId5" Type="http://schemas.openxmlformats.org/officeDocument/2006/relationships/image" Target="../media/image212.jpg"/><Relationship Id="rId4" Type="http://schemas.openxmlformats.org/officeDocument/2006/relationships/image" Target="../media/image219.PNG"/></Relationships>
</file>

<file path=ppt/slides/_rels/slide223.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78.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2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2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2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237.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80.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0.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4.xml"/><Relationship Id="rId1" Type="http://schemas.openxmlformats.org/officeDocument/2006/relationships/slideLayout" Target="../slideLayouts/slideLayout4.xml"/><Relationship Id="rId4" Type="http://schemas.openxmlformats.org/officeDocument/2006/relationships/image" Target="../media/image236.jpg"/></Relationships>
</file>

<file path=ppt/slides/_rels/slide242.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5.xml"/><Relationship Id="rId1" Type="http://schemas.openxmlformats.org/officeDocument/2006/relationships/slideLayout" Target="../slideLayouts/slideLayout4.xml"/><Relationship Id="rId4" Type="http://schemas.openxmlformats.org/officeDocument/2006/relationships/image" Target="../media/image237.png"/></Relationships>
</file>

<file path=ppt/slides/_rels/slide243.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6.xml"/><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24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5.jp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7.xml"/><Relationship Id="rId1" Type="http://schemas.openxmlformats.org/officeDocument/2006/relationships/slideLayout" Target="../slideLayouts/slideLayout4.xml"/><Relationship Id="rId4" Type="http://schemas.openxmlformats.org/officeDocument/2006/relationships/image" Target="../media/image240.PNG"/></Relationships>
</file>

<file path=ppt/slides/_rels/slide246.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8.xml"/><Relationship Id="rId1" Type="http://schemas.openxmlformats.org/officeDocument/2006/relationships/slideLayout" Target="../slideLayouts/slideLayout4.xml"/><Relationship Id="rId4" Type="http://schemas.openxmlformats.org/officeDocument/2006/relationships/image" Target="../media/image241.PNG"/></Relationships>
</file>

<file path=ppt/slides/_rels/slide247.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9.xml"/><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248.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90.xml"/><Relationship Id="rId1" Type="http://schemas.openxmlformats.org/officeDocument/2006/relationships/slideLayout" Target="../slideLayouts/slideLayout4.xml"/><Relationship Id="rId4" Type="http://schemas.openxmlformats.org/officeDocument/2006/relationships/image" Target="../media/image243.png"/></Relationships>
</file>

<file path=ppt/slides/_rels/slide249.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91.xml"/><Relationship Id="rId1" Type="http://schemas.openxmlformats.org/officeDocument/2006/relationships/slideLayout" Target="../slideLayouts/slideLayout4.xml"/><Relationship Id="rId4" Type="http://schemas.openxmlformats.org/officeDocument/2006/relationships/image" Target="../media/image244.PNG"/></Relationships>
</file>

<file path=ppt/slides/_rels/slide25.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4.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50.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92.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51.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94.xml"/><Relationship Id="rId1" Type="http://schemas.openxmlformats.org/officeDocument/2006/relationships/slideLayout" Target="../slideLayouts/slideLayout4.xml"/><Relationship Id="rId4" Type="http://schemas.openxmlformats.org/officeDocument/2006/relationships/image" Target="../media/image247.jpg"/></Relationships>
</file>

<file path=ppt/slides/_rels/slide253.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95.xml"/><Relationship Id="rId1" Type="http://schemas.openxmlformats.org/officeDocument/2006/relationships/slideLayout" Target="../slideLayouts/slideLayout4.xml"/><Relationship Id="rId4" Type="http://schemas.openxmlformats.org/officeDocument/2006/relationships/image" Target="../media/image248.png"/></Relationships>
</file>

<file path=ppt/slides/_rels/slide254.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196.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55.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198.xml"/><Relationship Id="rId1" Type="http://schemas.openxmlformats.org/officeDocument/2006/relationships/slideLayout" Target="../slideLayouts/slideLayout4.xml"/><Relationship Id="rId4" Type="http://schemas.openxmlformats.org/officeDocument/2006/relationships/image" Target="../media/image251.PNG"/></Relationships>
</file>

<file path=ppt/slides/_rels/slide257.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199.xml"/><Relationship Id="rId1" Type="http://schemas.openxmlformats.org/officeDocument/2006/relationships/slideLayout" Target="../slideLayouts/slideLayout4.xml"/><Relationship Id="rId4" Type="http://schemas.openxmlformats.org/officeDocument/2006/relationships/image" Target="../media/image252.png"/></Relationships>
</file>

<file path=ppt/slides/_rels/slide258.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200.xml"/><Relationship Id="rId1" Type="http://schemas.openxmlformats.org/officeDocument/2006/relationships/slideLayout" Target="../slideLayouts/slideLayout4.xml"/><Relationship Id="rId4" Type="http://schemas.openxmlformats.org/officeDocument/2006/relationships/image" Target="../media/image253.PNG"/></Relationships>
</file>

<file path=ppt/slides/_rels/slide259.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201.xml"/><Relationship Id="rId1" Type="http://schemas.openxmlformats.org/officeDocument/2006/relationships/slideLayout" Target="../slideLayouts/slideLayout4.xml"/><Relationship Id="rId4" Type="http://schemas.openxmlformats.org/officeDocument/2006/relationships/image" Target="../media/image254.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202.xml"/><Relationship Id="rId1" Type="http://schemas.openxmlformats.org/officeDocument/2006/relationships/slideLayout" Target="../slideLayouts/slideLayout4.xml"/><Relationship Id="rId4" Type="http://schemas.openxmlformats.org/officeDocument/2006/relationships/image" Target="../media/image255.png"/></Relationships>
</file>

<file path=ppt/slides/_rels/slide261.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0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62.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5.xml"/><Relationship Id="rId1" Type="http://schemas.openxmlformats.org/officeDocument/2006/relationships/slideLayout" Target="../slideLayouts/slideLayout4.xml"/><Relationship Id="rId4" Type="http://schemas.openxmlformats.org/officeDocument/2006/relationships/image" Target="../media/image258.jpg"/></Relationships>
</file>

<file path=ppt/slides/_rels/slide264.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6.xml"/><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265.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7.xml"/><Relationship Id="rId1" Type="http://schemas.openxmlformats.org/officeDocument/2006/relationships/slideLayout" Target="../slideLayouts/slideLayout3.xml"/><Relationship Id="rId4" Type="http://schemas.openxmlformats.org/officeDocument/2006/relationships/image" Target="../media/image260.png"/></Relationships>
</file>

<file path=ppt/slides/_rels/slide266.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8.xml"/><Relationship Id="rId1" Type="http://schemas.openxmlformats.org/officeDocument/2006/relationships/slideLayout" Target="../slideLayouts/slideLayout3.xml"/><Relationship Id="rId4" Type="http://schemas.openxmlformats.org/officeDocument/2006/relationships/image" Target="../media/image261.png"/></Relationships>
</file>

<file path=ppt/slides/_rels/slide267.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9.xml"/><Relationship Id="rId1" Type="http://schemas.openxmlformats.org/officeDocument/2006/relationships/slideLayout" Target="../slideLayouts/slideLayout3.xml"/><Relationship Id="rId4" Type="http://schemas.openxmlformats.org/officeDocument/2006/relationships/image" Target="../media/image262.png"/></Relationships>
</file>

<file path=ppt/slides/_rels/slide268.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263.jpg"/></Relationships>
</file>

<file path=ppt/slides/_rels/slide269.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11.xml"/><Relationship Id="rId1" Type="http://schemas.openxmlformats.org/officeDocument/2006/relationships/slideLayout" Target="../slideLayouts/slideLayout3.xml"/><Relationship Id="rId4" Type="http://schemas.openxmlformats.org/officeDocument/2006/relationships/image" Target="../media/image264.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70.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12.xml"/><Relationship Id="rId1" Type="http://schemas.openxmlformats.org/officeDocument/2006/relationships/slideLayout" Target="../slideLayouts/slideLayout3.xml"/><Relationship Id="rId4" Type="http://schemas.openxmlformats.org/officeDocument/2006/relationships/image" Target="../media/image265.png"/></Relationships>
</file>

<file path=ppt/slides/_rels/slide271.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13.xml"/><Relationship Id="rId1" Type="http://schemas.openxmlformats.org/officeDocument/2006/relationships/slideLayout" Target="../slideLayouts/slideLayout4.xml"/><Relationship Id="rId4" Type="http://schemas.openxmlformats.org/officeDocument/2006/relationships/image" Target="../media/image266.png"/></Relationships>
</file>

<file path=ppt/slides/_rels/slide272.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14.xml"/><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273.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15.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74.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17.xml"/><Relationship Id="rId1" Type="http://schemas.openxmlformats.org/officeDocument/2006/relationships/slideLayout" Target="../slideLayouts/slideLayout4.xml"/><Relationship Id="rId4" Type="http://schemas.openxmlformats.org/officeDocument/2006/relationships/image" Target="../media/image270.jpg"/></Relationships>
</file>

<file path=ppt/slides/_rels/slide27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9.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18.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7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0.xml"/><Relationship Id="rId1" Type="http://schemas.openxmlformats.org/officeDocument/2006/relationships/slideLayout" Target="../slideLayouts/slideLayout4.xml"/><Relationship Id="rId4" Type="http://schemas.openxmlformats.org/officeDocument/2006/relationships/image" Target="../media/image274.jp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1.xml"/><Relationship Id="rId1" Type="http://schemas.openxmlformats.org/officeDocument/2006/relationships/slideLayout" Target="../slideLayouts/slideLayout4.xml"/><Relationship Id="rId4" Type="http://schemas.openxmlformats.org/officeDocument/2006/relationships/image" Target="../media/image275.png"/></Relationships>
</file>

<file path=ppt/slides/_rels/slide28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22.xml"/><Relationship Id="rId1" Type="http://schemas.openxmlformats.org/officeDocument/2006/relationships/slideLayout" Target="../slideLayouts/slideLayout4.xml"/><Relationship Id="rId4" Type="http://schemas.openxmlformats.org/officeDocument/2006/relationships/image" Target="../media/image276.PNG"/></Relationships>
</file>

<file path=ppt/slides/_rels/slide282.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2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5.xml.rels><?xml version="1.0" encoding="UTF-8" standalone="yes"?>
<Relationships xmlns="http://schemas.openxmlformats.org/package/2006/relationships"><Relationship Id="rId3" Type="http://schemas.openxmlformats.org/officeDocument/2006/relationships/image" Target="../media/image277.jp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7.xml"/><Relationship Id="rId1" Type="http://schemas.openxmlformats.org/officeDocument/2006/relationships/slideLayout" Target="../slideLayouts/slideLayout4.xml"/><Relationship Id="rId4" Type="http://schemas.openxmlformats.org/officeDocument/2006/relationships/image" Target="../media/image279.jpg"/></Relationships>
</file>

<file path=ppt/slides/_rels/slide28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8.xml"/><Relationship Id="rId1" Type="http://schemas.openxmlformats.org/officeDocument/2006/relationships/slideLayout" Target="../slideLayouts/slideLayout4.xml"/><Relationship Id="rId4" Type="http://schemas.openxmlformats.org/officeDocument/2006/relationships/image" Target="../media/image280.png"/></Relationships>
</file>

<file path=ppt/slides/_rels/slide28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9.xml"/><Relationship Id="rId1" Type="http://schemas.openxmlformats.org/officeDocument/2006/relationships/slideLayout" Target="../slideLayouts/slideLayout4.xml"/><Relationship Id="rId4" Type="http://schemas.openxmlformats.org/officeDocument/2006/relationships/image" Target="../media/image281.png"/></Relationships>
</file>

<file path=ppt/slides/_rels/slide28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0.xml"/><Relationship Id="rId1" Type="http://schemas.openxmlformats.org/officeDocument/2006/relationships/slideLayout" Target="../slideLayouts/slideLayout4.xml"/><Relationship Id="rId4" Type="http://schemas.openxmlformats.org/officeDocument/2006/relationships/image" Target="../media/image282.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9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1.xml"/><Relationship Id="rId1" Type="http://schemas.openxmlformats.org/officeDocument/2006/relationships/slideLayout" Target="../slideLayouts/slideLayout4.xml"/><Relationship Id="rId4" Type="http://schemas.openxmlformats.org/officeDocument/2006/relationships/image" Target="../media/image283.PNG"/></Relationships>
</file>

<file path=ppt/slides/_rels/slide29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2.xml"/><Relationship Id="rId1" Type="http://schemas.openxmlformats.org/officeDocument/2006/relationships/slideLayout" Target="../slideLayouts/slideLayout4.xml"/><Relationship Id="rId4" Type="http://schemas.openxmlformats.org/officeDocument/2006/relationships/image" Target="../media/image280.png"/></Relationships>
</file>

<file path=ppt/slides/_rels/slide29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3.xml"/><Relationship Id="rId1" Type="http://schemas.openxmlformats.org/officeDocument/2006/relationships/slideLayout" Target="../slideLayouts/slideLayout4.xml"/><Relationship Id="rId4" Type="http://schemas.openxmlformats.org/officeDocument/2006/relationships/image" Target="../media/image281.png"/></Relationships>
</file>

<file path=ppt/slides/_rels/slide29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34.xml"/><Relationship Id="rId1" Type="http://schemas.openxmlformats.org/officeDocument/2006/relationships/slideLayout" Target="../slideLayouts/slideLayout4.xml"/><Relationship Id="rId4" Type="http://schemas.openxmlformats.org/officeDocument/2006/relationships/image" Target="../media/image282.PNG"/></Relationships>
</file>

<file path=ppt/slides/_rels/slide294.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35.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295.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37.xml"/><Relationship Id="rId1" Type="http://schemas.openxmlformats.org/officeDocument/2006/relationships/slideLayout" Target="../slideLayouts/slideLayout4.xml"/><Relationship Id="rId4" Type="http://schemas.openxmlformats.org/officeDocument/2006/relationships/image" Target="../media/image286.jpg"/></Relationships>
</file>

<file path=ppt/slides/_rels/slide29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38.xml"/><Relationship Id="rId1" Type="http://schemas.openxmlformats.org/officeDocument/2006/relationships/slideLayout" Target="../slideLayouts/slideLayout3.xml"/><Relationship Id="rId4" Type="http://schemas.openxmlformats.org/officeDocument/2006/relationships/image" Target="../media/image287.PNG"/></Relationships>
</file>

<file path=ppt/slides/_rels/slide29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39.xml"/><Relationship Id="rId1" Type="http://schemas.openxmlformats.org/officeDocument/2006/relationships/slideLayout" Target="../slideLayouts/slideLayout3.xml"/><Relationship Id="rId4" Type="http://schemas.openxmlformats.org/officeDocument/2006/relationships/image" Target="../media/image288.png"/></Relationships>
</file>

<file path=ppt/slides/_rels/slide29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40.xml"/><Relationship Id="rId1" Type="http://schemas.openxmlformats.org/officeDocument/2006/relationships/slideLayout" Target="../slideLayouts/slideLayout3.xml"/><Relationship Id="rId4" Type="http://schemas.openxmlformats.org/officeDocument/2006/relationships/image" Target="../media/image289.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30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41.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30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42.xml"/><Relationship Id="rId1" Type="http://schemas.openxmlformats.org/officeDocument/2006/relationships/slideLayout" Target="../slideLayouts/slideLayout3.xml"/><Relationship Id="rId4" Type="http://schemas.openxmlformats.org/officeDocument/2006/relationships/image" Target="../media/image291.png"/></Relationships>
</file>

<file path=ppt/slides/_rels/slide302.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4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303.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45.xml"/><Relationship Id="rId1" Type="http://schemas.openxmlformats.org/officeDocument/2006/relationships/slideLayout" Target="../slideLayouts/slideLayout4.xml"/><Relationship Id="rId4" Type="http://schemas.openxmlformats.org/officeDocument/2006/relationships/image" Target="../media/image294.jpg"/></Relationships>
</file>

<file path=ppt/slides/_rels/slide30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46.xml"/><Relationship Id="rId1" Type="http://schemas.openxmlformats.org/officeDocument/2006/relationships/slideLayout" Target="../slideLayouts/slideLayout3.xml"/><Relationship Id="rId4" Type="http://schemas.openxmlformats.org/officeDocument/2006/relationships/image" Target="../media/image295.png"/></Relationships>
</file>

<file path=ppt/slides/_rels/slide30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47.xml"/><Relationship Id="rId1" Type="http://schemas.openxmlformats.org/officeDocument/2006/relationships/slideLayout" Target="../slideLayouts/slideLayout3.xml"/><Relationship Id="rId4" Type="http://schemas.openxmlformats.org/officeDocument/2006/relationships/image" Target="../media/image296.PNG"/></Relationships>
</file>

<file path=ppt/slides/_rels/slide30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48.xml"/><Relationship Id="rId1" Type="http://schemas.openxmlformats.org/officeDocument/2006/relationships/slideLayout" Target="../slideLayouts/slideLayout3.xml"/><Relationship Id="rId4" Type="http://schemas.openxmlformats.org/officeDocument/2006/relationships/image" Target="../media/image297.PNG"/></Relationships>
</file>

<file path=ppt/slides/_rels/slide30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49.xml"/><Relationship Id="rId1" Type="http://schemas.openxmlformats.org/officeDocument/2006/relationships/slideLayout" Target="../slideLayouts/slideLayout4.xml"/><Relationship Id="rId4" Type="http://schemas.openxmlformats.org/officeDocument/2006/relationships/image" Target="../media/image298.png"/></Relationships>
</file>

<file path=ppt/slides/_rels/slide30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0.xml"/><Relationship Id="rId1" Type="http://schemas.openxmlformats.org/officeDocument/2006/relationships/slideLayout" Target="../slideLayouts/slideLayout3.xml"/><Relationship Id="rId4" Type="http://schemas.openxmlformats.org/officeDocument/2006/relationships/image" Target="../media/image299.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1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1.xml"/><Relationship Id="rId1" Type="http://schemas.openxmlformats.org/officeDocument/2006/relationships/slideLayout" Target="../slideLayouts/slideLayout3.xml"/><Relationship Id="rId4" Type="http://schemas.openxmlformats.org/officeDocument/2006/relationships/image" Target="../media/image300.png"/></Relationships>
</file>

<file path=ppt/slides/_rels/slide3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2.xml"/><Relationship Id="rId1" Type="http://schemas.openxmlformats.org/officeDocument/2006/relationships/slideLayout" Target="../slideLayouts/slideLayout3.xml"/><Relationship Id="rId4" Type="http://schemas.openxmlformats.org/officeDocument/2006/relationships/image" Target="../media/image301.png"/></Relationships>
</file>

<file path=ppt/slides/_rels/slide3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3.xml"/><Relationship Id="rId1" Type="http://schemas.openxmlformats.org/officeDocument/2006/relationships/slideLayout" Target="../slideLayouts/slideLayout3.xml"/><Relationship Id="rId4" Type="http://schemas.openxmlformats.org/officeDocument/2006/relationships/image" Target="../media/image302.png"/></Relationships>
</file>

<file path=ppt/slides/_rels/slide313.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254.xml"/><Relationship Id="rId1" Type="http://schemas.openxmlformats.org/officeDocument/2006/relationships/slideLayout" Target="../slideLayouts/slideLayout3.xml"/><Relationship Id="rId4" Type="http://schemas.openxmlformats.org/officeDocument/2006/relationships/image" Target="../media/image303.png"/></Relationships>
</file>

<file path=ppt/slides/_rels/slide314.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255.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32.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3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5.jpg"/><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38.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39.jpg"/></Relationships>
</file>

<file path=ppt/slides/_rels/slide47.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46.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51.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5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1.jp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63.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7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74.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8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89.jpg"/></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90.jp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13" Type="http://schemas.openxmlformats.org/officeDocument/2006/relationships/slide" Target="slide111.xml"/><Relationship Id="rId18" Type="http://schemas.openxmlformats.org/officeDocument/2006/relationships/slide" Target="slide169.xml"/><Relationship Id="rId26" Type="http://schemas.openxmlformats.org/officeDocument/2006/relationships/slide" Target="slide262.xml"/><Relationship Id="rId3" Type="http://schemas.openxmlformats.org/officeDocument/2006/relationships/slide" Target="slide17.xml"/><Relationship Id="rId21" Type="http://schemas.openxmlformats.org/officeDocument/2006/relationships/slide" Target="slide203.xml"/><Relationship Id="rId34" Type="http://schemas.openxmlformats.org/officeDocument/2006/relationships/slide" Target="slide224.xml"/><Relationship Id="rId7" Type="http://schemas.openxmlformats.org/officeDocument/2006/relationships/slide" Target="slide40.xml"/><Relationship Id="rId12" Type="http://schemas.openxmlformats.org/officeDocument/2006/relationships/slide" Target="slide96.xml"/><Relationship Id="rId17" Type="http://schemas.openxmlformats.org/officeDocument/2006/relationships/slide" Target="slide158.xml"/><Relationship Id="rId25" Type="http://schemas.openxmlformats.org/officeDocument/2006/relationships/slide" Target="slide255.xml"/><Relationship Id="rId33" Type="http://schemas.openxmlformats.org/officeDocument/2006/relationships/slide" Target="slide56.xml"/><Relationship Id="rId2" Type="http://schemas.openxmlformats.org/officeDocument/2006/relationships/notesSlide" Target="../notesSlides/notesSlide79.xml"/><Relationship Id="rId16" Type="http://schemas.openxmlformats.org/officeDocument/2006/relationships/slide" Target="slide147.xml"/><Relationship Id="rId20" Type="http://schemas.openxmlformats.org/officeDocument/2006/relationships/slide" Target="slide192.xml"/><Relationship Id="rId29"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89.xml"/><Relationship Id="rId24" Type="http://schemas.openxmlformats.org/officeDocument/2006/relationships/slide" Target="slide251.xml"/><Relationship Id="rId32" Type="http://schemas.openxmlformats.org/officeDocument/2006/relationships/slide" Target="slide9.xml"/><Relationship Id="rId5" Type="http://schemas.openxmlformats.org/officeDocument/2006/relationships/slide" Target="slide26.xml"/><Relationship Id="rId15" Type="http://schemas.openxmlformats.org/officeDocument/2006/relationships/slide" Target="slide137.xml"/><Relationship Id="rId23" Type="http://schemas.openxmlformats.org/officeDocument/2006/relationships/slide" Target="slide240.xml"/><Relationship Id="rId28" Type="http://schemas.openxmlformats.org/officeDocument/2006/relationships/slide" Target="slide278.xml"/><Relationship Id="rId10" Type="http://schemas.openxmlformats.org/officeDocument/2006/relationships/slide" Target="slide77.xml"/><Relationship Id="rId19" Type="http://schemas.openxmlformats.org/officeDocument/2006/relationships/slide" Target="slide181.xml"/><Relationship Id="rId31" Type="http://schemas.openxmlformats.org/officeDocument/2006/relationships/slide" Target="slide295.xml"/><Relationship Id="rId4" Type="http://schemas.openxmlformats.org/officeDocument/2006/relationships/image" Target="../media/image4.png"/><Relationship Id="rId9" Type="http://schemas.openxmlformats.org/officeDocument/2006/relationships/slide" Target="slide69.xml"/><Relationship Id="rId14" Type="http://schemas.openxmlformats.org/officeDocument/2006/relationships/slide" Target="slide126.xml"/><Relationship Id="rId22" Type="http://schemas.openxmlformats.org/officeDocument/2006/relationships/slide" Target="slide214.xml"/><Relationship Id="rId27" Type="http://schemas.openxmlformats.org/officeDocument/2006/relationships/slide" Target="slide274.xml"/><Relationship Id="rId30" Type="http://schemas.openxmlformats.org/officeDocument/2006/relationships/slide" Target="slide303.xml"/><Relationship Id="rId8" Type="http://schemas.openxmlformats.org/officeDocument/2006/relationships/slide" Target="slide48.xml"/></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94.jpg"/></Relationships>
</file>

<file path=ppt/slides/_rels/slide9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95.jpg"/></Relationships>
</file>

<file path=ppt/slides/_rels/slide9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9EFF54-BE2C-40F2-8BAF-1198864F9018}"/>
              </a:ext>
            </a:extLst>
          </p:cNvPr>
          <p:cNvSpPr txBox="1"/>
          <p:nvPr/>
        </p:nvSpPr>
        <p:spPr>
          <a:xfrm>
            <a:off x="179294" y="430306"/>
            <a:ext cx="11743765" cy="584775"/>
          </a:xfrm>
          <a:prstGeom prst="rect">
            <a:avLst/>
          </a:prstGeom>
          <a:noFill/>
        </p:spPr>
        <p:txBody>
          <a:bodyPr wrap="square" rtlCol="0">
            <a:spAutoFit/>
          </a:bodyPr>
          <a:lstStyle/>
          <a:p>
            <a:r>
              <a:rPr lang="en-GB" sz="3200" b="1" dirty="0">
                <a:latin typeface="Open Sans" panose="020B0606030504020204"/>
              </a:rPr>
              <a:t>Welcome to the interactive launch presentation…</a:t>
            </a:r>
          </a:p>
        </p:txBody>
      </p:sp>
      <p:sp>
        <p:nvSpPr>
          <p:cNvPr id="5" name="TextBox 4">
            <a:extLst>
              <a:ext uri="{FF2B5EF4-FFF2-40B4-BE49-F238E27FC236}">
                <a16:creationId xmlns:a16="http://schemas.microsoft.com/office/drawing/2014/main" id="{D3BB8881-41A4-4297-B53D-A5FCBAAD866C}"/>
              </a:ext>
            </a:extLst>
          </p:cNvPr>
          <p:cNvSpPr txBox="1"/>
          <p:nvPr/>
        </p:nvSpPr>
        <p:spPr>
          <a:xfrm>
            <a:off x="386400" y="1214554"/>
            <a:ext cx="11419200" cy="4659802"/>
          </a:xfrm>
          <a:prstGeom prst="rect">
            <a:avLst/>
          </a:prstGeom>
          <a:noFill/>
        </p:spPr>
        <p:txBody>
          <a:bodyPr wrap="square" rtlCol="0">
            <a:spAutoFit/>
          </a:bodyPr>
          <a:lstStyle/>
          <a:p>
            <a:pPr>
              <a:lnSpc>
                <a:spcPct val="150000"/>
              </a:lnSpc>
            </a:pPr>
            <a:r>
              <a:rPr lang="en-GB" sz="2000" dirty="0">
                <a:latin typeface="Open Sans" panose="020B0606030504020204"/>
              </a:rPr>
              <a:t>Firstly, don’t panic! You won’t use every one of the 288 slides when you launch Unifrog using this presentation.</a:t>
            </a:r>
          </a:p>
          <a:p>
            <a:pPr>
              <a:lnSpc>
                <a:spcPct val="150000"/>
              </a:lnSpc>
            </a:pPr>
            <a:endParaRPr lang="en-GB" sz="2000" dirty="0">
              <a:latin typeface="Open Sans" panose="020B0606030504020204"/>
            </a:endParaRPr>
          </a:p>
          <a:p>
            <a:pPr>
              <a:lnSpc>
                <a:spcPct val="150000"/>
              </a:lnSpc>
            </a:pPr>
            <a:r>
              <a:rPr lang="en-GB" sz="2000" dirty="0">
                <a:latin typeface="Open Sans" panose="020B0606030504020204"/>
              </a:rPr>
              <a:t>This PowerPoint gives a short round-up of each of the Unifrog student tools. It’s perfect for launching a selection of tools with students, or giving a mid-year reminder of the power of the platform to staff.</a:t>
            </a:r>
          </a:p>
          <a:p>
            <a:pPr>
              <a:lnSpc>
                <a:spcPct val="150000"/>
              </a:lnSpc>
            </a:pPr>
            <a:endParaRPr lang="en-GB" sz="2000" dirty="0">
              <a:latin typeface="Open Sans" panose="020B0606030504020204"/>
            </a:endParaRPr>
          </a:p>
          <a:p>
            <a:pPr>
              <a:lnSpc>
                <a:spcPct val="150000"/>
              </a:lnSpc>
            </a:pPr>
            <a:r>
              <a:rPr lang="en-GB" sz="2000" dirty="0">
                <a:latin typeface="Open Sans" panose="020B0606030504020204"/>
              </a:rPr>
              <a:t>At the end of each section, you’ll be taken to the menu tile (see slide two), where you can select the next tool you’d like to explore. The coloured boxes on the menu tile are hyperlinked to their relative tool!</a:t>
            </a:r>
          </a:p>
        </p:txBody>
      </p:sp>
    </p:spTree>
    <p:extLst>
      <p:ext uri="{BB962C8B-B14F-4D97-AF65-F5344CB8AC3E}">
        <p14:creationId xmlns:p14="http://schemas.microsoft.com/office/powerpoint/2010/main" val="27442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09"/>
        <p:cNvGrpSpPr/>
        <p:nvPr/>
      </p:nvGrpSpPr>
      <p:grpSpPr>
        <a:xfrm>
          <a:off x="0" y="0"/>
          <a:ext cx="0" cy="0"/>
          <a:chOff x="0" y="0"/>
          <a:chExt cx="0" cy="0"/>
        </a:xfrm>
      </p:grpSpPr>
      <p:sp>
        <p:nvSpPr>
          <p:cNvPr id="1811" name="Google Shape;1811;p222"/>
          <p:cNvSpPr txBox="1"/>
          <p:nvPr/>
        </p:nvSpPr>
        <p:spPr>
          <a:xfrm>
            <a:off x="8924178" y="2206153"/>
            <a:ext cx="2737467" cy="1222847"/>
          </a:xfrm>
          <a:prstGeom prst="rect">
            <a:avLst/>
          </a:prstGeom>
          <a:noFill/>
          <a:ln>
            <a:noFill/>
          </a:ln>
        </p:spPr>
        <p:txBody>
          <a:bodyPr spcFirstLastPara="1" wrap="square" lIns="91425" tIns="45700" rIns="91425" bIns="45700" anchor="t" anchorCtr="0">
            <a:noAutofit/>
          </a:bodyPr>
          <a:lstStyle/>
          <a:p>
            <a:pPr>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When you sign in for the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first time</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you will use a Sign up Code which will link you with your form tutor.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3F992A30-896F-4BD4-8415-DC6C0522F712}"/>
              </a:ext>
            </a:extLst>
          </p:cNvPr>
          <p:cNvSpPr txBox="1"/>
          <p:nvPr/>
        </p:nvSpPr>
        <p:spPr>
          <a:xfrm>
            <a:off x="179295" y="430306"/>
            <a:ext cx="4378638" cy="584775"/>
          </a:xfrm>
          <a:prstGeom prst="rect">
            <a:avLst/>
          </a:prstGeom>
          <a:noFill/>
        </p:spPr>
        <p:txBody>
          <a:bodyPr wrap="square" rtlCol="0">
            <a:spAutoFit/>
          </a:bodyPr>
          <a:lstStyle/>
          <a:p>
            <a:r>
              <a:rPr lang="en-GB" sz="3200" b="1" dirty="0">
                <a:latin typeface="Open Sans" panose="020B0606030504020204"/>
              </a:rPr>
              <a:t>First time sign-up</a:t>
            </a:r>
          </a:p>
        </p:txBody>
      </p:sp>
      <p:grpSp>
        <p:nvGrpSpPr>
          <p:cNvPr id="4" name="Group 3">
            <a:extLst>
              <a:ext uri="{FF2B5EF4-FFF2-40B4-BE49-F238E27FC236}">
                <a16:creationId xmlns:a16="http://schemas.microsoft.com/office/drawing/2014/main" id="{2C79928F-AFF8-471A-9B2A-AD86C74BB13F}"/>
              </a:ext>
            </a:extLst>
          </p:cNvPr>
          <p:cNvGrpSpPr/>
          <p:nvPr/>
        </p:nvGrpSpPr>
        <p:grpSpPr>
          <a:xfrm>
            <a:off x="447973" y="1651561"/>
            <a:ext cx="8219919" cy="3554877"/>
            <a:chOff x="303971" y="1631977"/>
            <a:chExt cx="8281540" cy="3594045"/>
          </a:xfrm>
        </p:grpSpPr>
        <p:pic>
          <p:nvPicPr>
            <p:cNvPr id="3" name="Picture 2">
              <a:extLst>
                <a:ext uri="{FF2B5EF4-FFF2-40B4-BE49-F238E27FC236}">
                  <a16:creationId xmlns:a16="http://schemas.microsoft.com/office/drawing/2014/main" id="{44D92960-9587-4DA0-AC79-0A0CE5B94E8C}"/>
                </a:ext>
              </a:extLst>
            </p:cNvPr>
            <p:cNvPicPr>
              <a:picLocks noChangeAspect="1"/>
            </p:cNvPicPr>
            <p:nvPr/>
          </p:nvPicPr>
          <p:blipFill>
            <a:blip r:embed="rId4"/>
            <a:stretch>
              <a:fillRect/>
            </a:stretch>
          </p:blipFill>
          <p:spPr>
            <a:xfrm>
              <a:off x="303971" y="1631977"/>
              <a:ext cx="8281540" cy="3594045"/>
            </a:xfrm>
            <a:prstGeom prst="rect">
              <a:avLst/>
            </a:prstGeom>
          </p:spPr>
        </p:pic>
        <p:sp>
          <p:nvSpPr>
            <p:cNvPr id="8" name="TextBox 7">
              <a:extLst>
                <a:ext uri="{FF2B5EF4-FFF2-40B4-BE49-F238E27FC236}">
                  <a16:creationId xmlns:a16="http://schemas.microsoft.com/office/drawing/2014/main" id="{2862BFD4-99D3-4762-B7D4-CFC413368B70}"/>
                </a:ext>
              </a:extLst>
            </p:cNvPr>
            <p:cNvSpPr txBox="1"/>
            <p:nvPr/>
          </p:nvSpPr>
          <p:spPr>
            <a:xfrm flipV="1">
              <a:off x="5204877" y="2705021"/>
              <a:ext cx="3370045" cy="1222847"/>
            </a:xfrm>
            <a:prstGeom prst="rect">
              <a:avLst/>
            </a:prstGeom>
            <a:noFill/>
            <a:ln w="57150">
              <a:solidFill>
                <a:srgbClr val="3DCB9A"/>
              </a:solidFill>
            </a:ln>
          </p:spPr>
          <p:txBody>
            <a:bodyPr wrap="square" rtlCol="0">
              <a:spAutoFit/>
            </a:bodyPr>
            <a:lstStyle/>
            <a:p>
              <a:endParaRPr lang="en-GB" dirty="0"/>
            </a:p>
          </p:txBody>
        </p:sp>
      </p:grpSp>
    </p:spTree>
    <p:extLst>
      <p:ext uri="{BB962C8B-B14F-4D97-AF65-F5344CB8AC3E}">
        <p14:creationId xmlns:p14="http://schemas.microsoft.com/office/powerpoint/2010/main" val="22874784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93"/>
        <p:cNvGrpSpPr/>
        <p:nvPr/>
      </p:nvGrpSpPr>
      <p:grpSpPr>
        <a:xfrm>
          <a:off x="0" y="0"/>
          <a:ext cx="0" cy="0"/>
          <a:chOff x="0" y="0"/>
          <a:chExt cx="0" cy="0"/>
        </a:xfrm>
      </p:grpSpPr>
      <p:sp>
        <p:nvSpPr>
          <p:cNvPr id="694" name="Google Shape;694;p84"/>
          <p:cNvSpPr/>
          <p:nvPr/>
        </p:nvSpPr>
        <p:spPr>
          <a:xfrm>
            <a:off x="6653553" y="601978"/>
            <a:ext cx="4826066" cy="550518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are KS5 student, select the qualifications and highest grades that you are likely to have at the end of year 13. The points next to the grades indicate UCAS points in order to apply for UK universities.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should not include AS levels.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are in KS3 or KS4, you should enter your GCSEs.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95" name="Google Shape;695;p84"/>
          <p:cNvPicPr preferRelativeResize="0"/>
          <p:nvPr/>
        </p:nvPicPr>
        <p:blipFill rotWithShape="1">
          <a:blip r:embed="rId4"/>
          <a:srcRect l="4291" r="8324"/>
          <a:stretch/>
        </p:blipFill>
        <p:spPr>
          <a:xfrm>
            <a:off x="712381" y="1839431"/>
            <a:ext cx="5650512" cy="2731643"/>
          </a:xfrm>
          <a:prstGeom prst="rect">
            <a:avLst/>
          </a:prstGeom>
          <a:noFill/>
          <a:ln w="9525" cap="flat" cmpd="sng">
            <a:no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99"/>
        <p:cNvGrpSpPr/>
        <p:nvPr/>
      </p:nvGrpSpPr>
      <p:grpSpPr>
        <a:xfrm>
          <a:off x="0" y="0"/>
          <a:ext cx="0" cy="0"/>
          <a:chOff x="0" y="0"/>
          <a:chExt cx="0" cy="0"/>
        </a:xfrm>
      </p:grpSpPr>
      <p:sp>
        <p:nvSpPr>
          <p:cNvPr id="700" name="Google Shape;700;p85"/>
          <p:cNvSpPr/>
          <p:nvPr/>
        </p:nvSpPr>
        <p:spPr>
          <a:xfrm>
            <a:off x="1092249" y="4409471"/>
            <a:ext cx="10269856" cy="156966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Enter a broad subject area that you are interested in. If you know the exact course you wish to study, you can enter that too.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01" name="Google Shape;701;p85"/>
          <p:cNvPicPr preferRelativeResize="0"/>
          <p:nvPr/>
        </p:nvPicPr>
        <p:blipFill>
          <a:blip r:embed="rId4"/>
          <a:srcRect/>
          <a:stretch/>
        </p:blipFill>
        <p:spPr>
          <a:xfrm>
            <a:off x="1151123" y="1206247"/>
            <a:ext cx="9889753" cy="2688420"/>
          </a:xfrm>
          <a:prstGeom prst="rect">
            <a:avLst/>
          </a:prstGeom>
          <a:noFill/>
          <a:ln w="9525" cap="flat" cmpd="sng">
            <a:no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05"/>
        <p:cNvGrpSpPr/>
        <p:nvPr/>
      </p:nvGrpSpPr>
      <p:grpSpPr>
        <a:xfrm>
          <a:off x="0" y="0"/>
          <a:ext cx="0" cy="0"/>
          <a:chOff x="0" y="0"/>
          <a:chExt cx="0" cy="0"/>
        </a:xfrm>
      </p:grpSpPr>
      <p:sp>
        <p:nvSpPr>
          <p:cNvPr id="706" name="Google Shape;706;p86"/>
          <p:cNvSpPr/>
          <p:nvPr/>
        </p:nvSpPr>
        <p:spPr>
          <a:xfrm>
            <a:off x="7464057" y="704385"/>
            <a:ext cx="4386884" cy="544922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direct match for the subject you typed in will be displayed. This will also show you other courses which involve that subject in some way.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Now select any specific subjects that you are interested in.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pick up to ten courses at a time.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selected all your courses click ‘next’.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707" name="Google Shape;707;p86"/>
          <p:cNvPicPr preferRelativeResize="0"/>
          <p:nvPr/>
        </p:nvPicPr>
        <p:blipFill>
          <a:blip r:embed="rId4"/>
          <a:srcRect/>
          <a:stretch/>
        </p:blipFill>
        <p:spPr>
          <a:xfrm>
            <a:off x="663355" y="978508"/>
            <a:ext cx="6726274" cy="4401565"/>
          </a:xfrm>
          <a:prstGeom prst="rect">
            <a:avLst/>
          </a:prstGeom>
          <a:noFill/>
          <a:ln w="9525" cap="flat" cmpd="sng">
            <a:noFill/>
            <a:prstDash val="solid"/>
            <a:round/>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1"/>
        <p:cNvGrpSpPr/>
        <p:nvPr/>
      </p:nvGrpSpPr>
      <p:grpSpPr>
        <a:xfrm>
          <a:off x="0" y="0"/>
          <a:ext cx="0" cy="0"/>
          <a:chOff x="0" y="0"/>
          <a:chExt cx="0" cy="0"/>
        </a:xfrm>
      </p:grpSpPr>
      <p:sp>
        <p:nvSpPr>
          <p:cNvPr id="712" name="Google Shape;712;p87"/>
          <p:cNvSpPr/>
          <p:nvPr/>
        </p:nvSpPr>
        <p:spPr>
          <a:xfrm>
            <a:off x="6300406" y="467833"/>
            <a:ext cx="5461127" cy="61730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There are three categories based on your grades and the entry requirements for the course. Pick as many as you like but try to have at least one in each column.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 grades will be used to </a:t>
            </a:r>
            <a:r>
              <a:rPr lang="en-US" sz="2000"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categorise</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the universities into those which will be </a:t>
            </a: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aspirational</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solid</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and </a:t>
            </a: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safe</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for you.</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little red dots with an exclamation mark </a:t>
            </a:r>
            <a:r>
              <a:rPr lang="en-GB" sz="2000"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mark</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courses that are not only top of your range, but noted to be out of your range.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1400" dirty="0">
              <a:solidFill>
                <a:srgbClr val="22CC9F"/>
              </a:solidFill>
              <a:latin typeface="Calibri"/>
              <a:ea typeface="Calibri"/>
              <a:cs typeface="Calibri"/>
              <a:sym typeface="Calibri"/>
            </a:endParaRPr>
          </a:p>
        </p:txBody>
      </p:sp>
      <p:pic>
        <p:nvPicPr>
          <p:cNvPr id="713" name="Google Shape;713;p87"/>
          <p:cNvPicPr preferRelativeResize="0"/>
          <p:nvPr/>
        </p:nvPicPr>
        <p:blipFill>
          <a:blip r:embed="rId4"/>
          <a:srcRect/>
          <a:stretch/>
        </p:blipFill>
        <p:spPr>
          <a:xfrm>
            <a:off x="634874" y="1456661"/>
            <a:ext cx="5256721" cy="3519377"/>
          </a:xfrm>
          <a:prstGeom prst="rect">
            <a:avLst/>
          </a:prstGeom>
          <a:noFill/>
          <a:ln w="9525" cap="flat" cmpd="sng">
            <a:no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17"/>
        <p:cNvGrpSpPr/>
        <p:nvPr/>
      </p:nvGrpSpPr>
      <p:grpSpPr>
        <a:xfrm>
          <a:off x="0" y="0"/>
          <a:ext cx="0" cy="0"/>
          <a:chOff x="0" y="0"/>
          <a:chExt cx="0" cy="0"/>
        </a:xfrm>
      </p:grpSpPr>
      <p:sp>
        <p:nvSpPr>
          <p:cNvPr id="718" name="Google Shape;718;p88"/>
          <p:cNvSpPr/>
          <p:nvPr/>
        </p:nvSpPr>
        <p:spPr>
          <a:xfrm>
            <a:off x="460512" y="3429000"/>
            <a:ext cx="11270974" cy="31085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narrow and personalise your search criteria. You may want to click on the filter that gets rid of courses out of your range, for example.</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Use the filters to only show courses which suit your needs and preferences. For example you may wish to only see courses at Russell Group universities, or sandwich courses.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44BA386B-0F83-479B-95FE-DFE1895B701F}"/>
              </a:ext>
            </a:extLst>
          </p:cNvPr>
          <p:cNvPicPr>
            <a:picLocks noChangeAspect="1"/>
          </p:cNvPicPr>
          <p:nvPr/>
        </p:nvPicPr>
        <p:blipFill>
          <a:blip r:embed="rId4"/>
          <a:stretch>
            <a:fillRect/>
          </a:stretch>
        </p:blipFill>
        <p:spPr>
          <a:xfrm>
            <a:off x="2181388" y="490862"/>
            <a:ext cx="7829221" cy="2938138"/>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24"/>
        <p:cNvGrpSpPr/>
        <p:nvPr/>
      </p:nvGrpSpPr>
      <p:grpSpPr>
        <a:xfrm>
          <a:off x="0" y="0"/>
          <a:ext cx="0" cy="0"/>
          <a:chOff x="0" y="0"/>
          <a:chExt cx="0" cy="0"/>
        </a:xfrm>
      </p:grpSpPr>
      <p:sp>
        <p:nvSpPr>
          <p:cNvPr id="725" name="Google Shape;725;p89"/>
          <p:cNvSpPr/>
          <p:nvPr/>
        </p:nvSpPr>
        <p:spPr>
          <a:xfrm>
            <a:off x="995090" y="4519844"/>
            <a:ext cx="10879810" cy="95410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then use the ‘Rank’ options to see where the different courses fall within different criteria. Select a few courses, and click ‘next’.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9A47782A-7879-42C2-A9B3-B93E8BEC9F9E}"/>
              </a:ext>
            </a:extLst>
          </p:cNvPr>
          <p:cNvPicPr>
            <a:picLocks noChangeAspect="1"/>
          </p:cNvPicPr>
          <p:nvPr/>
        </p:nvPicPr>
        <p:blipFill>
          <a:blip r:embed="rId4"/>
          <a:stretch>
            <a:fillRect/>
          </a:stretch>
        </p:blipFill>
        <p:spPr>
          <a:xfrm>
            <a:off x="1881187" y="1384049"/>
            <a:ext cx="8429625" cy="246697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36"/>
        <p:cNvGrpSpPr/>
        <p:nvPr/>
      </p:nvGrpSpPr>
      <p:grpSpPr>
        <a:xfrm>
          <a:off x="0" y="0"/>
          <a:ext cx="0" cy="0"/>
          <a:chOff x="0" y="0"/>
          <a:chExt cx="0" cy="0"/>
        </a:xfrm>
      </p:grpSpPr>
      <p:sp>
        <p:nvSpPr>
          <p:cNvPr id="737" name="Google Shape;737;p91"/>
          <p:cNvSpPr/>
          <p:nvPr/>
        </p:nvSpPr>
        <p:spPr>
          <a:xfrm>
            <a:off x="5735572" y="988758"/>
            <a:ext cx="6085928" cy="45082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down allows you to see lots of detailed impartial information about each course and some links below in green which will help you do more research</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 the university website, the course page, open days, finance page and disabilities page.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38" name="Google Shape;738;p91"/>
          <p:cNvPicPr preferRelativeResize="0"/>
          <p:nvPr/>
        </p:nvPicPr>
        <p:blipFill>
          <a:blip r:embed="rId4"/>
          <a:srcRect/>
          <a:stretch/>
        </p:blipFill>
        <p:spPr>
          <a:xfrm>
            <a:off x="914398" y="586561"/>
            <a:ext cx="4551125" cy="5027430"/>
          </a:xfrm>
          <a:prstGeom prst="rect">
            <a:avLst/>
          </a:prstGeom>
          <a:noFill/>
          <a:ln w="9525" cap="flat" cmpd="sng">
            <a:noFill/>
            <a:prstDash val="solid"/>
            <a:round/>
            <a:headEnd type="none" w="sm" len="sm"/>
            <a:tailEnd type="none" w="sm" len="sm"/>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30"/>
        <p:cNvGrpSpPr/>
        <p:nvPr/>
      </p:nvGrpSpPr>
      <p:grpSpPr>
        <a:xfrm>
          <a:off x="0" y="0"/>
          <a:ext cx="0" cy="0"/>
          <a:chOff x="0" y="0"/>
          <a:chExt cx="0" cy="0"/>
        </a:xfrm>
      </p:grpSpPr>
      <p:sp>
        <p:nvSpPr>
          <p:cNvPr id="731" name="Google Shape;731;p90"/>
          <p:cNvSpPr/>
          <p:nvPr/>
        </p:nvSpPr>
        <p:spPr>
          <a:xfrm>
            <a:off x="6096000" y="681667"/>
            <a:ext cx="5634610" cy="471528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map at the top of the screen shows you the locations of the university courses that are on your shortlist (red markers), as well as your location (blue marker).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course on your shortlist. Alternatively, you can just scroll down to view all the courses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32" name="Google Shape;732;p90"/>
          <p:cNvPicPr preferRelativeResize="0"/>
          <p:nvPr/>
        </p:nvPicPr>
        <p:blipFill rotWithShape="1">
          <a:blip r:embed="rId4"/>
          <a:srcRect l="33056" r="5835" b="144"/>
          <a:stretch/>
        </p:blipFill>
        <p:spPr>
          <a:xfrm>
            <a:off x="904461" y="1202634"/>
            <a:ext cx="4542183" cy="3747053"/>
          </a:xfrm>
          <a:prstGeom prst="rect">
            <a:avLst/>
          </a:prstGeom>
          <a:noFill/>
          <a:ln w="9525" cap="flat" cmpd="sng">
            <a:noFill/>
            <a:prstDash val="solid"/>
            <a:round/>
            <a:headEnd type="none" w="sm" len="sm"/>
            <a:tailEnd type="none" w="sm" len="sm"/>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42"/>
        <p:cNvGrpSpPr/>
        <p:nvPr/>
      </p:nvGrpSpPr>
      <p:grpSpPr>
        <a:xfrm>
          <a:off x="0" y="0"/>
          <a:ext cx="0" cy="0"/>
          <a:chOff x="0" y="0"/>
          <a:chExt cx="0" cy="0"/>
        </a:xfrm>
      </p:grpSpPr>
      <p:sp>
        <p:nvSpPr>
          <p:cNvPr id="743" name="Google Shape;743;p92"/>
          <p:cNvSpPr/>
          <p:nvPr/>
        </p:nvSpPr>
        <p:spPr>
          <a:xfrm>
            <a:off x="7756365" y="818557"/>
            <a:ext cx="4462200" cy="4284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Click to view it straight away and download your shortlist as a PDF file.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about university, including information on finance, the application process etc.</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44" name="Google Shape;744;p9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5732" y="728506"/>
            <a:ext cx="7064697" cy="4949518"/>
          </a:xfrm>
          <a:prstGeom prst="rect">
            <a:avLst/>
          </a:prstGeom>
          <a:noFill/>
          <a:ln w="12700" cap="flat" cmpd="sng">
            <a:noFill/>
            <a:prstDash val="solid"/>
            <a:miter lim="8000"/>
            <a:headEnd type="none" w="sm" len="sm"/>
            <a:tailEnd type="none" w="sm" len="sm"/>
          </a:ln>
        </p:spPr>
      </p:pic>
      <p:sp>
        <p:nvSpPr>
          <p:cNvPr id="4" name="TextBox 3">
            <a:extLst>
              <a:ext uri="{FF2B5EF4-FFF2-40B4-BE49-F238E27FC236}">
                <a16:creationId xmlns:a16="http://schemas.microsoft.com/office/drawing/2014/main" id="{D5FC1650-81B8-45BA-B02B-2EA3C1C2670B}"/>
              </a:ext>
            </a:extLst>
          </p:cNvPr>
          <p:cNvSpPr txBox="1"/>
          <p:nvPr/>
        </p:nvSpPr>
        <p:spPr>
          <a:xfrm flipV="1">
            <a:off x="1307805" y="2604972"/>
            <a:ext cx="3402418" cy="467835"/>
          </a:xfrm>
          <a:prstGeom prst="rect">
            <a:avLst/>
          </a:prstGeom>
          <a:noFill/>
          <a:ln w="57150">
            <a:solidFill>
              <a:srgbClr val="3DCB9A"/>
            </a:solidFill>
          </a:ln>
        </p:spPr>
        <p:txBody>
          <a:bodyPr wrap="square" rtlCol="0">
            <a:spAutoFit/>
          </a:bodyPr>
          <a:lstStyle/>
          <a:p>
            <a:endParaRPr lang="en-GB" dirty="0"/>
          </a:p>
        </p:txBody>
      </p:sp>
      <p:sp>
        <p:nvSpPr>
          <p:cNvPr id="5" name="TextBox 4">
            <a:extLst>
              <a:ext uri="{FF2B5EF4-FFF2-40B4-BE49-F238E27FC236}">
                <a16:creationId xmlns:a16="http://schemas.microsoft.com/office/drawing/2014/main" id="{814B1032-834A-4EBE-86CF-6ACC33B2375D}"/>
              </a:ext>
            </a:extLst>
          </p:cNvPr>
          <p:cNvSpPr txBox="1"/>
          <p:nvPr/>
        </p:nvSpPr>
        <p:spPr>
          <a:xfrm flipV="1">
            <a:off x="1658678" y="3428999"/>
            <a:ext cx="5752215" cy="590111"/>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522442" y="4935791"/>
            <a:ext cx="10471623" cy="8925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can view them any time by clicking on the ‘Favourites’ button on the main dashboard.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4253948" y="713565"/>
            <a:ext cx="6510942" cy="3944405"/>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C415E8E4-31B3-4B83-8896-0356523D44D2}"/>
              </a:ext>
            </a:extLst>
          </p:cNvPr>
          <p:cNvPicPr>
            <a:picLocks noChangeAspect="1"/>
          </p:cNvPicPr>
          <p:nvPr/>
        </p:nvPicPr>
        <p:blipFill>
          <a:blip r:embed="rId5"/>
          <a:stretch>
            <a:fillRect/>
          </a:stretch>
        </p:blipFill>
        <p:spPr>
          <a:xfrm>
            <a:off x="882539" y="1763288"/>
            <a:ext cx="3121901" cy="16657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18"/>
        <p:cNvGrpSpPr/>
        <p:nvPr/>
      </p:nvGrpSpPr>
      <p:grpSpPr>
        <a:xfrm>
          <a:off x="0" y="0"/>
          <a:ext cx="0" cy="0"/>
          <a:chOff x="0" y="0"/>
          <a:chExt cx="0" cy="0"/>
        </a:xfrm>
      </p:grpSpPr>
      <p:pic>
        <p:nvPicPr>
          <p:cNvPr id="4" name="Picture 3">
            <a:extLst>
              <a:ext uri="{FF2B5EF4-FFF2-40B4-BE49-F238E27FC236}">
                <a16:creationId xmlns:a16="http://schemas.microsoft.com/office/drawing/2014/main" id="{7E93552F-B43B-40D9-ACE3-2A6ABDB296E9}"/>
              </a:ext>
            </a:extLst>
          </p:cNvPr>
          <p:cNvPicPr>
            <a:picLocks noChangeAspect="1"/>
          </p:cNvPicPr>
          <p:nvPr/>
        </p:nvPicPr>
        <p:blipFill>
          <a:blip r:embed="rId4"/>
          <a:stretch>
            <a:fillRect/>
          </a:stretch>
        </p:blipFill>
        <p:spPr>
          <a:xfrm>
            <a:off x="723098" y="1188774"/>
            <a:ext cx="7074801" cy="4480451"/>
          </a:xfrm>
          <a:prstGeom prst="rect">
            <a:avLst/>
          </a:prstGeom>
        </p:spPr>
      </p:pic>
      <p:sp>
        <p:nvSpPr>
          <p:cNvPr id="1820" name="Google Shape;1820;p223"/>
          <p:cNvSpPr/>
          <p:nvPr/>
        </p:nvSpPr>
        <p:spPr>
          <a:xfrm>
            <a:off x="8343248" y="675794"/>
            <a:ext cx="3243920" cy="450462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Completing the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Sign up page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is simple.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First, put your Sign up Code in.</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Use an email address that you access regularly, your home postcode and create a memorable password.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p:txBody>
      </p:sp>
      <p:sp>
        <p:nvSpPr>
          <p:cNvPr id="1824" name="Google Shape;1824;p223"/>
          <p:cNvSpPr/>
          <p:nvPr/>
        </p:nvSpPr>
        <p:spPr>
          <a:xfrm>
            <a:off x="177749" y="473974"/>
            <a:ext cx="11219688" cy="646331"/>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GB"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Complete the Sign up page</a:t>
            </a:r>
            <a:endParaRPr sz="3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C91EA4C9-5C4B-4BFB-8F79-4E24270C2199}"/>
              </a:ext>
            </a:extLst>
          </p:cNvPr>
          <p:cNvSpPr txBox="1"/>
          <p:nvPr/>
        </p:nvSpPr>
        <p:spPr>
          <a:xfrm flipV="1">
            <a:off x="1099666" y="2131739"/>
            <a:ext cx="3914159" cy="401251"/>
          </a:xfrm>
          <a:prstGeom prst="rect">
            <a:avLst/>
          </a:prstGeom>
          <a:noFill/>
          <a:ln w="57150">
            <a:solidFill>
              <a:srgbClr val="3DCB9A"/>
            </a:solidFill>
          </a:ln>
        </p:spPr>
        <p:txBody>
          <a:bodyPr wrap="square" rtlCol="0">
            <a:spAutoFit/>
          </a:bodyPr>
          <a:lstStyle/>
          <a:p>
            <a:endParaRPr lang="en-GB" dirty="0"/>
          </a:p>
        </p:txBody>
      </p:sp>
      <p:sp>
        <p:nvSpPr>
          <p:cNvPr id="11" name="TextBox 10">
            <a:extLst>
              <a:ext uri="{FF2B5EF4-FFF2-40B4-BE49-F238E27FC236}">
                <a16:creationId xmlns:a16="http://schemas.microsoft.com/office/drawing/2014/main" id="{E7D3FF34-E2B3-4CD8-AE2F-C4E3F509986F}"/>
              </a:ext>
            </a:extLst>
          </p:cNvPr>
          <p:cNvSpPr txBox="1"/>
          <p:nvPr/>
        </p:nvSpPr>
        <p:spPr>
          <a:xfrm flipV="1">
            <a:off x="990879" y="3466515"/>
            <a:ext cx="4131732" cy="1380068"/>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0054227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9563176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185764"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US universities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35307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86663" y="1702756"/>
            <a:ext cx="5989855" cy="3016389"/>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US universities tool allows you </a:t>
            </a: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to search for every undergraduate course offered in the US.</a:t>
            </a:r>
          </a:p>
          <a:p>
            <a:pPr lvl="0">
              <a:lnSpc>
                <a:spcPct val="150000"/>
              </a:lnSpc>
            </a:pPr>
            <a:endParaRPr lang="en-GB"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You can use unique filtering and ranking tools to narrow down your choice to the courses that suit you best!</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9EA65CEC-4F70-4E59-A0ED-721064E168E3}"/>
              </a:ext>
            </a:extLst>
          </p:cNvPr>
          <p:cNvPicPr>
            <a:picLocks noChangeAspect="1"/>
          </p:cNvPicPr>
          <p:nvPr/>
        </p:nvPicPr>
        <p:blipFill>
          <a:blip r:embed="rId4"/>
          <a:stretch>
            <a:fillRect/>
          </a:stretch>
        </p:blipFill>
        <p:spPr>
          <a:xfrm>
            <a:off x="7669267" y="2426779"/>
            <a:ext cx="3053037" cy="1568341"/>
          </a:xfrm>
          <a:prstGeom prst="rect">
            <a:avLst/>
          </a:prstGeom>
        </p:spPr>
      </p:pic>
    </p:spTree>
    <p:extLst>
      <p:ext uri="{BB962C8B-B14F-4D97-AF65-F5344CB8AC3E}">
        <p14:creationId xmlns:p14="http://schemas.microsoft.com/office/powerpoint/2010/main" val="2294850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90"/>
        <p:cNvGrpSpPr/>
        <p:nvPr/>
      </p:nvGrpSpPr>
      <p:grpSpPr>
        <a:xfrm>
          <a:off x="0" y="0"/>
          <a:ext cx="0" cy="0"/>
          <a:chOff x="0" y="0"/>
          <a:chExt cx="0" cy="0"/>
        </a:xfrm>
      </p:grpSpPr>
      <p:pic>
        <p:nvPicPr>
          <p:cNvPr id="791" name="Google Shape;791;p97"/>
          <p:cNvPicPr preferRelativeResize="0"/>
          <p:nvPr/>
        </p:nvPicPr>
        <p:blipFill rotWithShape="1">
          <a:blip r:embed="rId4">
            <a:alphaModFix/>
          </a:blip>
          <a:srcRect/>
          <a:stretch/>
        </p:blipFill>
        <p:spPr>
          <a:xfrm>
            <a:off x="934277" y="816205"/>
            <a:ext cx="4840627" cy="4719891"/>
          </a:xfrm>
          <a:prstGeom prst="rect">
            <a:avLst/>
          </a:prstGeom>
          <a:noFill/>
          <a:ln w="9525" cap="flat" cmpd="sng">
            <a:noFill/>
            <a:prstDash val="solid"/>
            <a:miter lim="800000"/>
            <a:headEnd type="none" w="sm" len="sm"/>
            <a:tailEnd type="none" w="sm" len="sm"/>
          </a:ln>
        </p:spPr>
      </p:pic>
      <p:sp>
        <p:nvSpPr>
          <p:cNvPr id="792" name="Google Shape;792;p97"/>
          <p:cNvSpPr/>
          <p:nvPr/>
        </p:nvSpPr>
        <p:spPr>
          <a:xfrm>
            <a:off x="6592808" y="478274"/>
            <a:ext cx="4752528"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Familiarise yourself with some of the important details about study in the US listed on this first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need to take these comparisons into consideration when applying for US universities.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9EBF2C0-8087-41BE-862E-578CDB3782CC}"/>
              </a:ext>
            </a:extLst>
          </p:cNvPr>
          <p:cNvPicPr>
            <a:picLocks noChangeAspect="1"/>
          </p:cNvPicPr>
          <p:nvPr/>
        </p:nvPicPr>
        <p:blipFill>
          <a:blip r:embed="rId3"/>
          <a:stretch>
            <a:fillRect/>
          </a:stretch>
        </p:blipFill>
        <p:spPr>
          <a:xfrm>
            <a:off x="1169505" y="1490869"/>
            <a:ext cx="6506613" cy="3093607"/>
          </a:xfrm>
          <a:prstGeom prst="rect">
            <a:avLst/>
          </a:prstGeom>
        </p:spPr>
      </p:pic>
      <p:sp>
        <p:nvSpPr>
          <p:cNvPr id="5" name="TextBox 4">
            <a:extLst>
              <a:ext uri="{FF2B5EF4-FFF2-40B4-BE49-F238E27FC236}">
                <a16:creationId xmlns:a16="http://schemas.microsoft.com/office/drawing/2014/main" id="{FD7E3119-6491-4259-9B7D-DD7B26BC30E6}"/>
              </a:ext>
            </a:extLst>
          </p:cNvPr>
          <p:cNvSpPr txBox="1"/>
          <p:nvPr/>
        </p:nvSpPr>
        <p:spPr>
          <a:xfrm>
            <a:off x="7971183" y="1490869"/>
            <a:ext cx="3588027" cy="327480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will be able to choose between whether you’re a US citizen or not.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affects the fee and financial aid information you see.</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38463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96"/>
        <p:cNvGrpSpPr/>
        <p:nvPr/>
      </p:nvGrpSpPr>
      <p:grpSpPr>
        <a:xfrm>
          <a:off x="0" y="0"/>
          <a:ext cx="0" cy="0"/>
          <a:chOff x="0" y="0"/>
          <a:chExt cx="0" cy="0"/>
        </a:xfrm>
      </p:grpSpPr>
      <p:sp>
        <p:nvSpPr>
          <p:cNvPr id="797" name="Google Shape;797;p98"/>
          <p:cNvSpPr/>
          <p:nvPr/>
        </p:nvSpPr>
        <p:spPr>
          <a:xfrm>
            <a:off x="5837275" y="476672"/>
            <a:ext cx="5875350" cy="637097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see a list of subjects available for you to major in.</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the subject that interests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continue if you’d prefer to not choose a subject yet.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Rank the subjects on different factors, and use the search bar to help you narrow down the 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When you are happy with your choices, click ‘Next’.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0052A5"/>
              </a:solidFill>
              <a:latin typeface="Calibri"/>
              <a:ea typeface="Calibri"/>
              <a:cs typeface="Calibri"/>
              <a:sym typeface="Calibri"/>
            </a:endParaRPr>
          </a:p>
          <a:p>
            <a:pPr marL="0" marR="0" lvl="0" indent="0" algn="l" rtl="0">
              <a:spcBef>
                <a:spcPts val="0"/>
              </a:spcBef>
              <a:spcAft>
                <a:spcPts val="0"/>
              </a:spcAft>
              <a:buNone/>
            </a:pPr>
            <a:endParaRPr sz="2400" dirty="0">
              <a:solidFill>
                <a:srgbClr val="0052A5"/>
              </a:solidFill>
              <a:latin typeface="Calibri"/>
              <a:ea typeface="Calibri"/>
              <a:cs typeface="Calibri"/>
              <a:sym typeface="Calibri"/>
            </a:endParaRPr>
          </a:p>
        </p:txBody>
      </p:sp>
      <p:pic>
        <p:nvPicPr>
          <p:cNvPr id="798" name="Google Shape;798;p98"/>
          <p:cNvPicPr preferRelativeResize="0"/>
          <p:nvPr/>
        </p:nvPicPr>
        <p:blipFill>
          <a:blip r:embed="rId4"/>
          <a:srcRect/>
          <a:stretch/>
        </p:blipFill>
        <p:spPr>
          <a:xfrm>
            <a:off x="659746" y="1131212"/>
            <a:ext cx="4741594" cy="4004314"/>
          </a:xfrm>
          <a:prstGeom prst="rect">
            <a:avLst/>
          </a:prstGeom>
          <a:noFill/>
          <a:ln w="9525" cap="flat" cmpd="sng">
            <a:noFill/>
            <a:prstDash val="solid"/>
            <a:round/>
            <a:headEnd type="none" w="sm" len="sm"/>
            <a:tailEnd type="none" w="sm" len="sm"/>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02"/>
        <p:cNvGrpSpPr/>
        <p:nvPr/>
      </p:nvGrpSpPr>
      <p:grpSpPr>
        <a:xfrm>
          <a:off x="0" y="0"/>
          <a:ext cx="0" cy="0"/>
          <a:chOff x="0" y="0"/>
          <a:chExt cx="0" cy="0"/>
        </a:xfrm>
      </p:grpSpPr>
      <p:sp>
        <p:nvSpPr>
          <p:cNvPr id="803" name="Google Shape;803;p99"/>
          <p:cNvSpPr/>
          <p:nvPr/>
        </p:nvSpPr>
        <p:spPr>
          <a:xfrm>
            <a:off x="7559749" y="982177"/>
            <a:ext cx="4133569" cy="509370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the category that best matches the qualifications and highest grades you are likely to have at the end of Year 13.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 grades will be used to categorise the universities into those which will be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aspirational</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solid,</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and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safe</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for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04" name="Google Shape;804;p99"/>
          <p:cNvPicPr preferRelativeResize="0"/>
          <p:nvPr/>
        </p:nvPicPr>
        <p:blipFill>
          <a:blip r:embed="rId4"/>
          <a:srcRect/>
          <a:stretch/>
        </p:blipFill>
        <p:spPr>
          <a:xfrm>
            <a:off x="769361" y="982177"/>
            <a:ext cx="6432949" cy="4411349"/>
          </a:xfrm>
          <a:prstGeom prst="rect">
            <a:avLst/>
          </a:prstGeom>
          <a:noFill/>
          <a:ln w="9525" cap="flat" cmpd="sng">
            <a:noFill/>
            <a:prstDash val="solid"/>
            <a:round/>
            <a:headEnd type="none" w="sm" len="sm"/>
            <a:tailEnd type="none" w="sm" len="sm"/>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08"/>
        <p:cNvGrpSpPr/>
        <p:nvPr/>
      </p:nvGrpSpPr>
      <p:grpSpPr>
        <a:xfrm>
          <a:off x="0" y="0"/>
          <a:ext cx="0" cy="0"/>
          <a:chOff x="0" y="0"/>
          <a:chExt cx="0" cy="0"/>
        </a:xfrm>
      </p:grpSpPr>
      <p:sp>
        <p:nvSpPr>
          <p:cNvPr id="809" name="Google Shape;809;p100"/>
          <p:cNvSpPr/>
          <p:nvPr/>
        </p:nvSpPr>
        <p:spPr>
          <a:xfrm>
            <a:off x="7107382" y="590972"/>
            <a:ext cx="4263777" cy="486425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map shows you the various regions across the US available for you to study in.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choose which regions do and don’t suit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Any part of the country in green means it is selected and anything grey is omitted from the search.</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10" name="Google Shape;810;p100"/>
          <p:cNvPicPr preferRelativeResize="0"/>
          <p:nvPr/>
        </p:nvPicPr>
        <p:blipFill>
          <a:blip r:embed="rId4"/>
          <a:srcRect/>
          <a:stretch/>
        </p:blipFill>
        <p:spPr>
          <a:xfrm>
            <a:off x="633846" y="724015"/>
            <a:ext cx="5980011" cy="5000905"/>
          </a:xfrm>
          <a:prstGeom prst="rect">
            <a:avLst/>
          </a:prstGeom>
          <a:noFill/>
          <a:ln w="9525" cap="flat" cmpd="sng">
            <a:noFill/>
            <a:prstDash val="solid"/>
            <a:round/>
            <a:headEnd type="none" w="sm" len="sm"/>
            <a:tailEnd type="none" w="sm" len="sm"/>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14"/>
        <p:cNvGrpSpPr/>
        <p:nvPr/>
      </p:nvGrpSpPr>
      <p:grpSpPr>
        <a:xfrm>
          <a:off x="0" y="0"/>
          <a:ext cx="0" cy="0"/>
          <a:chOff x="0" y="0"/>
          <a:chExt cx="0" cy="0"/>
        </a:xfrm>
      </p:grpSpPr>
      <p:sp>
        <p:nvSpPr>
          <p:cNvPr id="815" name="Google Shape;815;p101"/>
          <p:cNvSpPr/>
          <p:nvPr/>
        </p:nvSpPr>
        <p:spPr>
          <a:xfrm>
            <a:off x="6533168" y="470089"/>
            <a:ext cx="5480156" cy="540147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22CC9F"/>
              </a:buClr>
              <a:buSzPts val="2300"/>
              <a:buFont typeface="Calibri"/>
              <a:buNone/>
            </a:pPr>
            <a:r>
              <a:rPr lang="en-GB"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 universities are often ranked academically by the SAT scores of the students they accept. </a:t>
            </a:r>
          </a:p>
          <a:p>
            <a:pPr marL="0" marR="0" lvl="0" indent="0" algn="l" rtl="0">
              <a:lnSpc>
                <a:spcPct val="150000"/>
              </a:lnSpc>
              <a:spcBef>
                <a:spcPts val="0"/>
              </a:spcBef>
              <a:spcAft>
                <a:spcPts val="0"/>
              </a:spcAft>
              <a:buClr>
                <a:srgbClr val="22CC9F"/>
              </a:buClr>
              <a:buSzPts val="2300"/>
              <a:buFont typeface="Calibri"/>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Clr>
                <a:srgbClr val="22CC9F"/>
              </a:buClr>
              <a:buSzPts val="2300"/>
              <a:buFont typeface="Calibri"/>
              <a:buNone/>
            </a:pPr>
            <a:r>
              <a:rPr lang="en-GB"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SAT 25</a:t>
            </a:r>
            <a:r>
              <a:rPr lang="en-GB" sz="2000" b="0" i="0" u="none" strike="noStrike" cap="none"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a:t>
            </a:r>
            <a:r>
              <a:rPr lang="en-GB"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/75</a:t>
            </a:r>
            <a:r>
              <a:rPr lang="en-GB" sz="2000" b="0" i="0" u="none" strike="noStrike" cap="none"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a:t>
            </a:r>
            <a:r>
              <a:rPr lang="en-GB"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percentile is a statistic you’ll commonly see. It means that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50</a:t>
            </a:r>
            <a:r>
              <a:rPr lang="en-GB"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of the students at the university scored those grades.</a:t>
            </a:r>
          </a:p>
          <a:p>
            <a:pPr marL="0" marR="0" lvl="0" indent="0" algn="l" rtl="0">
              <a:lnSpc>
                <a:spcPct val="150000"/>
              </a:lnSpc>
              <a:spcBef>
                <a:spcPts val="0"/>
              </a:spcBef>
              <a:spcAft>
                <a:spcPts val="0"/>
              </a:spcAft>
              <a:buClr>
                <a:srgbClr val="22CC9F"/>
              </a:buClr>
              <a:buSzPts val="2300"/>
              <a:buFont typeface="Calibri"/>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Clr>
                <a:srgbClr val="22CC9F"/>
              </a:buClr>
              <a:buSzPts val="2300"/>
              <a:buFont typeface="Calibri"/>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gives you a good indication of the score you should be aiming for if you want to get into that university.</a:t>
            </a:r>
            <a:endParaRPr lang="en-US" sz="2000" b="0" i="0" u="none" strike="noStrike" cap="none"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816" name="Google Shape;816;p101"/>
          <p:cNvPicPr preferRelativeResize="0"/>
          <p:nvPr/>
        </p:nvPicPr>
        <p:blipFill>
          <a:blip r:embed="rId4"/>
          <a:srcRect/>
          <a:stretch/>
        </p:blipFill>
        <p:spPr>
          <a:xfrm>
            <a:off x="476552" y="1091046"/>
            <a:ext cx="6056616" cy="4094018"/>
          </a:xfrm>
          <a:prstGeom prst="rect">
            <a:avLst/>
          </a:prstGeom>
          <a:noFill/>
          <a:ln w="9525" cap="flat" cmpd="sng">
            <a:noFill/>
            <a:prstDash val="solid"/>
            <a:round/>
            <a:headEnd type="none" w="sm" len="sm"/>
            <a:tailEnd type="none" w="sm" len="sm"/>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20"/>
        <p:cNvGrpSpPr/>
        <p:nvPr/>
      </p:nvGrpSpPr>
      <p:grpSpPr>
        <a:xfrm>
          <a:off x="0" y="0"/>
          <a:ext cx="0" cy="0"/>
          <a:chOff x="0" y="0"/>
          <a:chExt cx="0" cy="0"/>
        </a:xfrm>
      </p:grpSpPr>
      <p:sp>
        <p:nvSpPr>
          <p:cNvPr id="821" name="Google Shape;821;p102"/>
          <p:cNvSpPr/>
          <p:nvPr/>
        </p:nvSpPr>
        <p:spPr>
          <a:xfrm>
            <a:off x="7491683" y="610014"/>
            <a:ext cx="4295800" cy="529375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All the courses for your subjects are sorted into three categories based on your grades and the entry requirements for the course.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Pick as many as you like, but try to have at least one in each column.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narrow and personalise your search criteria.</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DA208C56-92F0-49A0-8BA4-767712F7E990}"/>
              </a:ext>
            </a:extLst>
          </p:cNvPr>
          <p:cNvPicPr>
            <a:picLocks noChangeAspect="1"/>
          </p:cNvPicPr>
          <p:nvPr/>
        </p:nvPicPr>
        <p:blipFill>
          <a:blip r:embed="rId4"/>
          <a:stretch>
            <a:fillRect/>
          </a:stretch>
        </p:blipFill>
        <p:spPr>
          <a:xfrm>
            <a:off x="675410" y="956313"/>
            <a:ext cx="6487390" cy="4601161"/>
          </a:xfrm>
          <a:prstGeom prst="rect">
            <a:avLst/>
          </a:prstGeom>
        </p:spPr>
      </p:pic>
      <p:sp>
        <p:nvSpPr>
          <p:cNvPr id="6" name="TextBox 5">
            <a:extLst>
              <a:ext uri="{FF2B5EF4-FFF2-40B4-BE49-F238E27FC236}">
                <a16:creationId xmlns:a16="http://schemas.microsoft.com/office/drawing/2014/main" id="{4E3A0CCC-F257-4002-9A43-DF76591BFCD5}"/>
              </a:ext>
            </a:extLst>
          </p:cNvPr>
          <p:cNvSpPr txBox="1"/>
          <p:nvPr/>
        </p:nvSpPr>
        <p:spPr>
          <a:xfrm flipV="1">
            <a:off x="826714" y="1584248"/>
            <a:ext cx="3891516" cy="467835"/>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09"/>
        <p:cNvGrpSpPr/>
        <p:nvPr/>
      </p:nvGrpSpPr>
      <p:grpSpPr>
        <a:xfrm>
          <a:off x="0" y="0"/>
          <a:ext cx="0" cy="0"/>
          <a:chOff x="0" y="0"/>
          <a:chExt cx="0" cy="0"/>
        </a:xfrm>
      </p:grpSpPr>
      <p:sp>
        <p:nvSpPr>
          <p:cNvPr id="1811" name="Google Shape;1811;p222"/>
          <p:cNvSpPr txBox="1"/>
          <p:nvPr/>
        </p:nvSpPr>
        <p:spPr>
          <a:xfrm>
            <a:off x="7936089" y="794371"/>
            <a:ext cx="3443111" cy="1222847"/>
          </a:xfrm>
          <a:prstGeom prst="rect">
            <a:avLst/>
          </a:prstGeom>
          <a:noFill/>
          <a:ln>
            <a:noFill/>
          </a:ln>
        </p:spPr>
        <p:txBody>
          <a:bodyPr spcFirstLastPara="1" wrap="square" lIns="91425" tIns="45700" rIns="91425" bIns="45700" anchor="t" anchorCtr="0">
            <a:noAutofit/>
          </a:bodyPr>
          <a:lstStyle/>
          <a:p>
            <a:pPr>
              <a:lnSpc>
                <a:spcPct val="150000"/>
              </a:lnSpc>
            </a:pPr>
            <a:r>
              <a:rPr lang="en-GB" sz="2000" dirty="0">
                <a:latin typeface="Open sans" panose="020B0606030504020204"/>
                <a:ea typeface="Open Sans" panose="020B0606030504020204" pitchFamily="34" charset="0"/>
                <a:cs typeface="Open Sans" panose="020B0606030504020204" pitchFamily="34" charset="0"/>
              </a:rPr>
              <a:t>A link has been sent to your school email address (please check your junk/spam mailboxes). </a:t>
            </a:r>
          </a:p>
          <a:p>
            <a:pPr>
              <a:lnSpc>
                <a:spcPct val="150000"/>
              </a:lnSpc>
            </a:pPr>
            <a:endParaRPr lang="en-GB" sz="2000" dirty="0">
              <a:latin typeface="Open sans" panose="020B0606030504020204"/>
              <a:ea typeface="Open Sans" panose="020B0606030504020204" pitchFamily="34" charset="0"/>
              <a:cs typeface="Open Sans" panose="020B0606030504020204" pitchFamily="34" charset="0"/>
            </a:endParaRPr>
          </a:p>
          <a:p>
            <a:pPr>
              <a:lnSpc>
                <a:spcPct val="150000"/>
              </a:lnSpc>
            </a:pPr>
            <a:r>
              <a:rPr lang="en-GB" sz="2000" dirty="0">
                <a:latin typeface="Open sans" panose="020B0606030504020204"/>
                <a:ea typeface="Open Sans" panose="020B0606030504020204" pitchFamily="34" charset="0"/>
                <a:cs typeface="Open Sans" panose="020B0606030504020204" pitchFamily="34" charset="0"/>
              </a:rPr>
              <a:t>Click the link and follow the instructions.</a:t>
            </a:r>
            <a:endParaRPr lang="en-US" sz="2000" dirty="0">
              <a:latin typeface="Open sans" panose="020B0606030504020204"/>
              <a:ea typeface="Open Sans" panose="020B0606030504020204" pitchFamily="34" charset="0"/>
              <a:cs typeface="Open Sans" panose="020B0606030504020204" pitchFamily="34" charset="0"/>
            </a:endParaRPr>
          </a:p>
          <a:p>
            <a:pPr>
              <a:lnSpc>
                <a:spcPct val="150000"/>
              </a:lnSpc>
            </a:pPr>
            <a:endParaRPr lang="en-US" sz="2000" dirty="0">
              <a:latin typeface="Open sans" panose="020B0606030504020204"/>
              <a:ea typeface="Open Sans" panose="020B0606030504020204" pitchFamily="34" charset="0"/>
              <a:cs typeface="Open Sans" panose="020B0606030504020204" pitchFamily="34" charset="0"/>
            </a:endParaRPr>
          </a:p>
          <a:p>
            <a:pPr>
              <a:lnSpc>
                <a:spcPct val="150000"/>
              </a:lnSpc>
            </a:pPr>
            <a:r>
              <a:rPr lang="en-US" sz="2000" dirty="0">
                <a:latin typeface="Open sans" panose="020B0606030504020204"/>
                <a:ea typeface="Open Sans" panose="020B0606030504020204" pitchFamily="34" charset="0"/>
                <a:cs typeface="Open Sans" panose="020B0606030504020204" pitchFamily="34" charset="0"/>
              </a:rPr>
              <a:t>C</a:t>
            </a:r>
            <a:r>
              <a:rPr lang="en-GB" sz="2000" dirty="0" err="1">
                <a:latin typeface="Open sans" panose="020B0606030504020204"/>
                <a:ea typeface="Open Sans" panose="020B0606030504020204" pitchFamily="34" charset="0"/>
                <a:cs typeface="Open Sans" panose="020B0606030504020204" pitchFamily="34" charset="0"/>
              </a:rPr>
              <a:t>reate</a:t>
            </a:r>
            <a:r>
              <a:rPr lang="en-GB" sz="2000" dirty="0">
                <a:latin typeface="Open sans" panose="020B0606030504020204"/>
                <a:ea typeface="Open Sans" panose="020B0606030504020204" pitchFamily="34" charset="0"/>
                <a:cs typeface="Open Sans" panose="020B0606030504020204" pitchFamily="34" charset="0"/>
              </a:rPr>
              <a:t> a memorable password</a:t>
            </a:r>
            <a:r>
              <a:rPr lang="en-US" sz="2000" dirty="0">
                <a:latin typeface="Open sans" panose="020B0606030504020204"/>
                <a:ea typeface="Open Sans" panose="020B0606030504020204" pitchFamily="34" charset="0"/>
                <a:cs typeface="Open Sans" panose="020B0606030504020204" pitchFamily="34" charset="0"/>
              </a:rPr>
              <a:t> and </a:t>
            </a:r>
            <a:r>
              <a:rPr lang="en-GB" sz="2000" u="sng" dirty="0">
                <a:latin typeface="Open sans" panose="020B0606030504020204"/>
                <a:ea typeface="Open Sans" panose="020B0606030504020204" pitchFamily="34" charset="0"/>
                <a:cs typeface="Open Sans" panose="020B0606030504020204" pitchFamily="34" charset="0"/>
              </a:rPr>
              <a:t>make a note of your password!</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3F992A30-896F-4BD4-8415-DC6C0522F712}"/>
              </a:ext>
            </a:extLst>
          </p:cNvPr>
          <p:cNvSpPr txBox="1"/>
          <p:nvPr/>
        </p:nvSpPr>
        <p:spPr>
          <a:xfrm>
            <a:off x="179294" y="430306"/>
            <a:ext cx="8230927" cy="584775"/>
          </a:xfrm>
          <a:prstGeom prst="rect">
            <a:avLst/>
          </a:prstGeom>
          <a:noFill/>
        </p:spPr>
        <p:txBody>
          <a:bodyPr wrap="square" rtlCol="0">
            <a:spAutoFit/>
          </a:bodyPr>
          <a:lstStyle/>
          <a:p>
            <a:r>
              <a:rPr lang="en-GB" sz="3200" b="1" dirty="0">
                <a:latin typeface="Open Sans" panose="020B0606030504020204"/>
              </a:rPr>
              <a:t>Creating your account</a:t>
            </a:r>
          </a:p>
        </p:txBody>
      </p:sp>
      <p:pic>
        <p:nvPicPr>
          <p:cNvPr id="6" name="Picture 5">
            <a:extLst>
              <a:ext uri="{FF2B5EF4-FFF2-40B4-BE49-F238E27FC236}">
                <a16:creationId xmlns:a16="http://schemas.microsoft.com/office/drawing/2014/main" id="{D8A745DF-85B8-4DB9-9D3E-A951E4C7EF57}"/>
              </a:ext>
            </a:extLst>
          </p:cNvPr>
          <p:cNvPicPr>
            <a:picLocks noChangeAspect="1"/>
          </p:cNvPicPr>
          <p:nvPr/>
        </p:nvPicPr>
        <p:blipFill rotWithShape="1">
          <a:blip r:embed="rId4"/>
          <a:srcRect l="6539" r="10823" b="26316"/>
          <a:stretch/>
        </p:blipFill>
        <p:spPr>
          <a:xfrm>
            <a:off x="605712" y="1830163"/>
            <a:ext cx="6836225" cy="2785865"/>
          </a:xfrm>
          <a:prstGeom prst="rect">
            <a:avLst/>
          </a:prstGeom>
        </p:spPr>
      </p:pic>
      <p:sp>
        <p:nvSpPr>
          <p:cNvPr id="8" name="TextBox 7">
            <a:extLst>
              <a:ext uri="{FF2B5EF4-FFF2-40B4-BE49-F238E27FC236}">
                <a16:creationId xmlns:a16="http://schemas.microsoft.com/office/drawing/2014/main" id="{1CD92C4B-1FDF-4E31-8405-7302D0BE1B45}"/>
              </a:ext>
            </a:extLst>
          </p:cNvPr>
          <p:cNvSpPr txBox="1"/>
          <p:nvPr/>
        </p:nvSpPr>
        <p:spPr>
          <a:xfrm flipV="1">
            <a:off x="605712" y="2350816"/>
            <a:ext cx="3514732" cy="2265211"/>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18953481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27"/>
        <p:cNvGrpSpPr/>
        <p:nvPr/>
      </p:nvGrpSpPr>
      <p:grpSpPr>
        <a:xfrm>
          <a:off x="0" y="0"/>
          <a:ext cx="0" cy="0"/>
          <a:chOff x="0" y="0"/>
          <a:chExt cx="0" cy="0"/>
        </a:xfrm>
      </p:grpSpPr>
      <p:sp>
        <p:nvSpPr>
          <p:cNvPr id="828" name="Google Shape;828;p103"/>
          <p:cNvSpPr/>
          <p:nvPr/>
        </p:nvSpPr>
        <p:spPr>
          <a:xfrm>
            <a:off x="419100" y="3556141"/>
            <a:ext cx="11627427" cy="184958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map shows you the locations of the courses that are on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This will take you straight down to the course on your shortlist. Alternatively, you can just scroll down to view all the courses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9" name="Google Shape;829;p103"/>
          <p:cNvPicPr preferRelativeResize="0"/>
          <p:nvPr/>
        </p:nvPicPr>
        <p:blipFill>
          <a:blip r:embed="rId4"/>
          <a:srcRect/>
          <a:stretch/>
        </p:blipFill>
        <p:spPr>
          <a:xfrm>
            <a:off x="2234046" y="511982"/>
            <a:ext cx="7491572" cy="2917018"/>
          </a:xfrm>
          <a:prstGeom prst="rect">
            <a:avLst/>
          </a:prstGeom>
          <a:noFill/>
          <a:ln w="9525" cap="flat" cmpd="sng">
            <a:noFill/>
            <a:prstDash val="solid"/>
            <a:round/>
            <a:headEnd type="none" w="sm" len="sm"/>
            <a:tailEnd type="none" w="sm" len="sm"/>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3"/>
        <p:cNvGrpSpPr/>
        <p:nvPr/>
      </p:nvGrpSpPr>
      <p:grpSpPr>
        <a:xfrm>
          <a:off x="0" y="0"/>
          <a:ext cx="0" cy="0"/>
          <a:chOff x="0" y="0"/>
          <a:chExt cx="0" cy="0"/>
        </a:xfrm>
      </p:grpSpPr>
      <p:sp>
        <p:nvSpPr>
          <p:cNvPr id="834" name="Google Shape;834;p104"/>
          <p:cNvSpPr/>
          <p:nvPr/>
        </p:nvSpPr>
        <p:spPr>
          <a:xfrm>
            <a:off x="7582516" y="1020355"/>
            <a:ext cx="3528392" cy="449353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down allows you to see lots of detailed impartial information about each course.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forget that at any point you can always click go back to edit or delete your choices.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35" name="Google Shape;835;p104"/>
          <p:cNvPicPr preferRelativeResize="0"/>
          <p:nvPr/>
        </p:nvPicPr>
        <p:blipFill>
          <a:blip r:embed="rId4"/>
          <a:srcRect/>
          <a:stretch/>
        </p:blipFill>
        <p:spPr>
          <a:xfrm>
            <a:off x="1081092" y="652765"/>
            <a:ext cx="5394355" cy="5046117"/>
          </a:xfrm>
          <a:prstGeom prst="rect">
            <a:avLst/>
          </a:prstGeom>
          <a:noFill/>
          <a:ln w="9525" cap="flat" cmpd="sng">
            <a:noFill/>
            <a:prstDash val="solid"/>
            <a:miter lim="800000"/>
            <a:headEnd type="none" w="sm" len="sm"/>
            <a:tailEnd type="none" w="sm" len="sm"/>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9"/>
        <p:cNvGrpSpPr/>
        <p:nvPr/>
      </p:nvGrpSpPr>
      <p:grpSpPr>
        <a:xfrm>
          <a:off x="0" y="0"/>
          <a:ext cx="0" cy="0"/>
          <a:chOff x="0" y="0"/>
          <a:chExt cx="0" cy="0"/>
        </a:xfrm>
      </p:grpSpPr>
      <p:pic>
        <p:nvPicPr>
          <p:cNvPr id="840" name="Google Shape;840;p105"/>
          <p:cNvPicPr preferRelativeResize="0"/>
          <p:nvPr/>
        </p:nvPicPr>
        <p:blipFill>
          <a:blip r:embed="rId4"/>
          <a:srcRect/>
          <a:stretch/>
        </p:blipFill>
        <p:spPr>
          <a:xfrm>
            <a:off x="1091045" y="665018"/>
            <a:ext cx="5202381" cy="5025662"/>
          </a:xfrm>
          <a:prstGeom prst="rect">
            <a:avLst/>
          </a:prstGeom>
          <a:noFill/>
          <a:ln w="9525" cap="flat" cmpd="sng">
            <a:noFill/>
            <a:prstDash val="solid"/>
            <a:miter lim="800000"/>
            <a:headEnd type="none" w="sm" len="sm"/>
            <a:tailEnd type="none" w="sm" len="sm"/>
          </a:ln>
        </p:spPr>
      </p:pic>
      <p:sp>
        <p:nvSpPr>
          <p:cNvPr id="841" name="Google Shape;841;p105"/>
          <p:cNvSpPr/>
          <p:nvPr/>
        </p:nvSpPr>
        <p:spPr>
          <a:xfrm>
            <a:off x="7395536" y="1221699"/>
            <a:ext cx="3600400" cy="369331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 shortlist has lots more detailed information. Make sure you scroll down to see it all!</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you’re happy with the courses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1812;p222">
            <a:extLst>
              <a:ext uri="{FF2B5EF4-FFF2-40B4-BE49-F238E27FC236}">
                <a16:creationId xmlns:a16="http://schemas.microsoft.com/office/drawing/2014/main" id="{CBDFA1B8-3DDB-464D-97A0-838F730847C0}"/>
              </a:ext>
            </a:extLst>
          </p:cNvPr>
          <p:cNvSpPr/>
          <p:nvPr/>
        </p:nvSpPr>
        <p:spPr>
          <a:xfrm>
            <a:off x="987137" y="5295825"/>
            <a:ext cx="1880754" cy="491911"/>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6"/>
        <p:cNvGrpSpPr/>
        <p:nvPr/>
      </p:nvGrpSpPr>
      <p:grpSpPr>
        <a:xfrm>
          <a:off x="0" y="0"/>
          <a:ext cx="0" cy="0"/>
          <a:chOff x="0" y="0"/>
          <a:chExt cx="0" cy="0"/>
        </a:xfrm>
      </p:grpSpPr>
      <p:sp>
        <p:nvSpPr>
          <p:cNvPr id="847" name="Google Shape;847;p106"/>
          <p:cNvSpPr/>
          <p:nvPr/>
        </p:nvSpPr>
        <p:spPr>
          <a:xfrm>
            <a:off x="6857867" y="742950"/>
            <a:ext cx="5181733" cy="518506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Click to view it straight away and download your shortlist as a PDF file.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about university.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Guides include information on finance, the application process, and more!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48" name="Google Shape;848;p106"/>
          <p:cNvPicPr preferRelativeResize="0"/>
          <p:nvPr/>
        </p:nvPicPr>
        <p:blipFill>
          <a:blip r:embed="rId4"/>
          <a:srcRect/>
          <a:stretch/>
        </p:blipFill>
        <p:spPr>
          <a:xfrm>
            <a:off x="152400" y="939570"/>
            <a:ext cx="6412522" cy="4159992"/>
          </a:xfrm>
          <a:prstGeom prst="rect">
            <a:avLst/>
          </a:prstGeom>
          <a:noFill/>
          <a:ln w="9525" cap="flat" cmpd="sng">
            <a:noFill/>
            <a:prstDash val="solid"/>
            <a:round/>
            <a:headEnd type="none" w="sm" len="sm"/>
            <a:tailEnd type="none" w="sm" len="sm"/>
          </a:ln>
        </p:spPr>
      </p:pic>
      <p:sp>
        <p:nvSpPr>
          <p:cNvPr id="6" name="Google Shape;1812;p222">
            <a:extLst>
              <a:ext uri="{FF2B5EF4-FFF2-40B4-BE49-F238E27FC236}">
                <a16:creationId xmlns:a16="http://schemas.microsoft.com/office/drawing/2014/main" id="{B82BB6BA-A0C5-4180-ACE3-F99D56830944}"/>
              </a:ext>
            </a:extLst>
          </p:cNvPr>
          <p:cNvSpPr/>
          <p:nvPr/>
        </p:nvSpPr>
        <p:spPr>
          <a:xfrm>
            <a:off x="1091045" y="2527655"/>
            <a:ext cx="2618509" cy="423363"/>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1812;p222">
            <a:extLst>
              <a:ext uri="{FF2B5EF4-FFF2-40B4-BE49-F238E27FC236}">
                <a16:creationId xmlns:a16="http://schemas.microsoft.com/office/drawing/2014/main" id="{54D51D9B-0566-4DE4-A6FD-FBFF6F6BDFAD}"/>
              </a:ext>
            </a:extLst>
          </p:cNvPr>
          <p:cNvSpPr/>
          <p:nvPr/>
        </p:nvSpPr>
        <p:spPr>
          <a:xfrm>
            <a:off x="5247409" y="3335482"/>
            <a:ext cx="1205346" cy="311727"/>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935791"/>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4764464" y="713565"/>
            <a:ext cx="6282361" cy="3944405"/>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521D3854-9B39-4F04-8339-DE27469037CA}"/>
              </a:ext>
            </a:extLst>
          </p:cNvPr>
          <p:cNvPicPr>
            <a:picLocks noChangeAspect="1"/>
          </p:cNvPicPr>
          <p:nvPr/>
        </p:nvPicPr>
        <p:blipFill>
          <a:blip r:embed="rId5"/>
          <a:stretch>
            <a:fillRect/>
          </a:stretch>
        </p:blipFill>
        <p:spPr>
          <a:xfrm>
            <a:off x="1328362" y="2079937"/>
            <a:ext cx="3053037" cy="1568341"/>
          </a:xfrm>
          <a:prstGeom prst="rect">
            <a:avLst/>
          </a:prstGeom>
        </p:spPr>
      </p:pic>
    </p:spTree>
    <p:extLst>
      <p:ext uri="{BB962C8B-B14F-4D97-AF65-F5344CB8AC3E}">
        <p14:creationId xmlns:p14="http://schemas.microsoft.com/office/powerpoint/2010/main" val="38637548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713902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European universities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7978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116198" y="1488782"/>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European universities tool allows you to research all of the English-taught undergraduate courses from hundreds of universities, in multiple countries in Europe.</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It will also provide you with guidance on international entry requirements</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AA7613F-C5C3-42A5-B1F0-53C6B159D930}"/>
              </a:ext>
            </a:extLst>
          </p:cNvPr>
          <p:cNvPicPr>
            <a:picLocks noChangeAspect="1"/>
          </p:cNvPicPr>
          <p:nvPr/>
        </p:nvPicPr>
        <p:blipFill>
          <a:blip r:embed="rId4"/>
          <a:stretch>
            <a:fillRect/>
          </a:stretch>
        </p:blipFill>
        <p:spPr>
          <a:xfrm>
            <a:off x="7566134" y="2287477"/>
            <a:ext cx="3509668" cy="1778548"/>
          </a:xfrm>
          <a:prstGeom prst="rect">
            <a:avLst/>
          </a:prstGeom>
        </p:spPr>
      </p:pic>
    </p:spTree>
    <p:extLst>
      <p:ext uri="{BB962C8B-B14F-4D97-AF65-F5344CB8AC3E}">
        <p14:creationId xmlns:p14="http://schemas.microsoft.com/office/powerpoint/2010/main" val="17214693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3"/>
        <p:cNvGrpSpPr/>
        <p:nvPr/>
      </p:nvGrpSpPr>
      <p:grpSpPr>
        <a:xfrm>
          <a:off x="0" y="0"/>
          <a:ext cx="0" cy="0"/>
          <a:chOff x="0" y="0"/>
          <a:chExt cx="0" cy="0"/>
        </a:xfrm>
      </p:grpSpPr>
      <p:sp>
        <p:nvSpPr>
          <p:cNvPr id="894" name="Google Shape;894;p111"/>
          <p:cNvSpPr/>
          <p:nvPr/>
        </p:nvSpPr>
        <p:spPr>
          <a:xfrm>
            <a:off x="7047430" y="1271301"/>
            <a:ext cx="4646427" cy="34163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first page contains some interesting facts and information about Europe. This may help you to decide if it is somewhere you would like to study.</a:t>
            </a:r>
            <a:b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b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you’ve finished reading, click ‘next’ at the bottom of the page.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95" name="Google Shape;895;p111"/>
          <p:cNvPicPr preferRelativeResize="0"/>
          <p:nvPr/>
        </p:nvPicPr>
        <p:blipFill>
          <a:blip r:embed="rId4"/>
          <a:srcRect/>
          <a:stretch/>
        </p:blipFill>
        <p:spPr>
          <a:xfrm>
            <a:off x="1424905" y="791233"/>
            <a:ext cx="4934979" cy="4808132"/>
          </a:xfrm>
          <a:prstGeom prst="rect">
            <a:avLst/>
          </a:prstGeom>
          <a:noFill/>
          <a:ln w="9525" cap="flat" cmpd="sng">
            <a:noFill/>
            <a:prstDash val="solid"/>
            <a:round/>
            <a:headEnd type="none" w="sm" len="sm"/>
            <a:tailEnd type="none" w="sm" len="sm"/>
          </a:ln>
        </p:spPr>
      </p:pic>
      <p:sp>
        <p:nvSpPr>
          <p:cNvPr id="5" name="TextBox 4">
            <a:extLst>
              <a:ext uri="{FF2B5EF4-FFF2-40B4-BE49-F238E27FC236}">
                <a16:creationId xmlns:a16="http://schemas.microsoft.com/office/drawing/2014/main" id="{4C23E2B7-6071-4F14-B2B3-615A05E92409}"/>
              </a:ext>
            </a:extLst>
          </p:cNvPr>
          <p:cNvSpPr txBox="1"/>
          <p:nvPr/>
        </p:nvSpPr>
        <p:spPr>
          <a:xfrm flipV="1">
            <a:off x="1850066" y="5131529"/>
            <a:ext cx="1520455" cy="467835"/>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9"/>
        <p:cNvGrpSpPr/>
        <p:nvPr/>
      </p:nvGrpSpPr>
      <p:grpSpPr>
        <a:xfrm>
          <a:off x="0" y="0"/>
          <a:ext cx="0" cy="0"/>
          <a:chOff x="0" y="0"/>
          <a:chExt cx="0" cy="0"/>
        </a:xfrm>
      </p:grpSpPr>
      <p:sp>
        <p:nvSpPr>
          <p:cNvPr id="900" name="Google Shape;900;p112"/>
          <p:cNvSpPr/>
          <p:nvPr/>
        </p:nvSpPr>
        <p:spPr>
          <a:xfrm>
            <a:off x="7378994" y="1519240"/>
            <a:ext cx="4136066" cy="34163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Course tuition fees and access to financial aid depend on which country you are from.</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the relevant options from the dropdown menus, and click ‘next’ at the bottom to continue.</a:t>
            </a:r>
            <a:br>
              <a:rPr lang="en-GB" sz="2400" dirty="0">
                <a:solidFill>
                  <a:srgbClr val="6815AD"/>
                </a:solidFill>
                <a:latin typeface="Open Sans SemiBold"/>
                <a:ea typeface="Open Sans SemiBold"/>
                <a:cs typeface="Open Sans SemiBold"/>
                <a:sym typeface="Open Sans SemiBold"/>
              </a:rPr>
            </a:br>
            <a:endParaRPr sz="2400" dirty="0">
              <a:solidFill>
                <a:srgbClr val="6815AD"/>
              </a:solidFill>
              <a:latin typeface="Calibri"/>
              <a:ea typeface="Open Sans" panose="020B0606030504020204" pitchFamily="34" charset="0"/>
              <a:cs typeface="Calibri"/>
              <a:sym typeface="Calibri"/>
            </a:endParaRPr>
          </a:p>
        </p:txBody>
      </p:sp>
      <p:pic>
        <p:nvPicPr>
          <p:cNvPr id="3" name="Picture 2">
            <a:extLst>
              <a:ext uri="{FF2B5EF4-FFF2-40B4-BE49-F238E27FC236}">
                <a16:creationId xmlns:a16="http://schemas.microsoft.com/office/drawing/2014/main" id="{D3407050-B6B4-453F-8FA4-E870B58325F9}"/>
              </a:ext>
            </a:extLst>
          </p:cNvPr>
          <p:cNvPicPr>
            <a:picLocks noChangeAspect="1"/>
          </p:cNvPicPr>
          <p:nvPr/>
        </p:nvPicPr>
        <p:blipFill>
          <a:blip r:embed="rId4"/>
          <a:stretch>
            <a:fillRect/>
          </a:stretch>
        </p:blipFill>
        <p:spPr>
          <a:xfrm>
            <a:off x="676940" y="1834550"/>
            <a:ext cx="6098500" cy="28320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28"/>
        <p:cNvGrpSpPr/>
        <p:nvPr/>
      </p:nvGrpSpPr>
      <p:grpSpPr>
        <a:xfrm>
          <a:off x="0" y="0"/>
          <a:ext cx="0" cy="0"/>
          <a:chOff x="0" y="0"/>
          <a:chExt cx="0" cy="0"/>
        </a:xfrm>
      </p:grpSpPr>
      <p:sp>
        <p:nvSpPr>
          <p:cNvPr id="1830" name="Google Shape;1830;p224"/>
          <p:cNvSpPr/>
          <p:nvPr/>
        </p:nvSpPr>
        <p:spPr>
          <a:xfrm>
            <a:off x="265990" y="433624"/>
            <a:ext cx="11219688" cy="646331"/>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GB" sz="32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Access your accounts</a:t>
            </a:r>
            <a:endParaRPr sz="3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34" name="Google Shape;1834;p224"/>
          <p:cNvSpPr/>
          <p:nvPr/>
        </p:nvSpPr>
        <p:spPr>
          <a:xfrm>
            <a:off x="8571359" y="1408460"/>
            <a:ext cx="3383578" cy="34163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Every time you login to Unifrog from now on, sign in using the button in the top right-hand corner of the homepage.</a:t>
            </a: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do forget your password, hit this link to reset.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3" name="Group 2">
            <a:extLst>
              <a:ext uri="{FF2B5EF4-FFF2-40B4-BE49-F238E27FC236}">
                <a16:creationId xmlns:a16="http://schemas.microsoft.com/office/drawing/2014/main" id="{EDFE0EF9-6F6C-4A3F-B258-E782E4337ABC}"/>
              </a:ext>
            </a:extLst>
          </p:cNvPr>
          <p:cNvGrpSpPr/>
          <p:nvPr/>
        </p:nvGrpSpPr>
        <p:grpSpPr>
          <a:xfrm>
            <a:off x="642287" y="1860162"/>
            <a:ext cx="7424276" cy="3231804"/>
            <a:chOff x="642287" y="1860162"/>
            <a:chExt cx="7424276" cy="3231804"/>
          </a:xfrm>
        </p:grpSpPr>
        <p:pic>
          <p:nvPicPr>
            <p:cNvPr id="8" name="Picture 7">
              <a:extLst>
                <a:ext uri="{FF2B5EF4-FFF2-40B4-BE49-F238E27FC236}">
                  <a16:creationId xmlns:a16="http://schemas.microsoft.com/office/drawing/2014/main" id="{82695CFD-9A17-4AFE-901B-A29D65A04F62}"/>
                </a:ext>
              </a:extLst>
            </p:cNvPr>
            <p:cNvPicPr>
              <a:picLocks noChangeAspect="1"/>
            </p:cNvPicPr>
            <p:nvPr/>
          </p:nvPicPr>
          <p:blipFill>
            <a:blip r:embed="rId4"/>
            <a:stretch>
              <a:fillRect/>
            </a:stretch>
          </p:blipFill>
          <p:spPr>
            <a:xfrm>
              <a:off x="642287" y="1881182"/>
              <a:ext cx="7424276" cy="3210784"/>
            </a:xfrm>
            <a:prstGeom prst="rect">
              <a:avLst/>
            </a:prstGeom>
          </p:spPr>
        </p:pic>
        <p:sp>
          <p:nvSpPr>
            <p:cNvPr id="9" name="TextBox 8">
              <a:extLst>
                <a:ext uri="{FF2B5EF4-FFF2-40B4-BE49-F238E27FC236}">
                  <a16:creationId xmlns:a16="http://schemas.microsoft.com/office/drawing/2014/main" id="{2371B00A-F592-4171-BC2E-160E792914FB}"/>
                </a:ext>
              </a:extLst>
            </p:cNvPr>
            <p:cNvSpPr txBox="1"/>
            <p:nvPr/>
          </p:nvSpPr>
          <p:spPr>
            <a:xfrm flipV="1">
              <a:off x="732249" y="4592600"/>
              <a:ext cx="2189628" cy="467835"/>
            </a:xfrm>
            <a:prstGeom prst="rect">
              <a:avLst/>
            </a:prstGeom>
            <a:noFill/>
            <a:ln w="57150">
              <a:solidFill>
                <a:srgbClr val="3DCB9A"/>
              </a:solidFill>
            </a:ln>
          </p:spPr>
          <p:txBody>
            <a:bodyPr wrap="square" rtlCol="0">
              <a:spAutoFit/>
            </a:bodyPr>
            <a:lstStyle/>
            <a:p>
              <a:endParaRPr lang="en-GB" dirty="0"/>
            </a:p>
          </p:txBody>
        </p:sp>
        <p:sp>
          <p:nvSpPr>
            <p:cNvPr id="10" name="TextBox 9">
              <a:extLst>
                <a:ext uri="{FF2B5EF4-FFF2-40B4-BE49-F238E27FC236}">
                  <a16:creationId xmlns:a16="http://schemas.microsoft.com/office/drawing/2014/main" id="{B2DEF001-973A-4F0F-8A7F-41EE21E93999}"/>
                </a:ext>
              </a:extLst>
            </p:cNvPr>
            <p:cNvSpPr txBox="1"/>
            <p:nvPr/>
          </p:nvSpPr>
          <p:spPr>
            <a:xfrm flipV="1">
              <a:off x="7336827" y="1860162"/>
              <a:ext cx="729736" cy="467834"/>
            </a:xfrm>
            <a:prstGeom prst="rect">
              <a:avLst/>
            </a:prstGeom>
            <a:noFill/>
            <a:ln w="57150">
              <a:solidFill>
                <a:srgbClr val="3DCB9A"/>
              </a:solidFill>
            </a:ln>
          </p:spPr>
          <p:txBody>
            <a:bodyPr wrap="square" rtlCol="0">
              <a:spAutoFit/>
            </a:bodyPr>
            <a:lstStyle/>
            <a:p>
              <a:endParaRPr lang="en-GB" dirty="0"/>
            </a:p>
          </p:txBody>
        </p:sp>
      </p:grpSp>
    </p:spTree>
    <p:extLst>
      <p:ext uri="{BB962C8B-B14F-4D97-AF65-F5344CB8AC3E}">
        <p14:creationId xmlns:p14="http://schemas.microsoft.com/office/powerpoint/2010/main" val="41802917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5"/>
        <p:cNvGrpSpPr/>
        <p:nvPr/>
      </p:nvGrpSpPr>
      <p:grpSpPr>
        <a:xfrm>
          <a:off x="0" y="0"/>
          <a:ext cx="0" cy="0"/>
          <a:chOff x="0" y="0"/>
          <a:chExt cx="0" cy="0"/>
        </a:xfrm>
      </p:grpSpPr>
      <p:sp>
        <p:nvSpPr>
          <p:cNvPr id="906" name="Google Shape;906;p113"/>
          <p:cNvSpPr/>
          <p:nvPr/>
        </p:nvSpPr>
        <p:spPr>
          <a:xfrm>
            <a:off x="7267855" y="804460"/>
            <a:ext cx="3772219" cy="409342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Here you can pick up to 10 subject areas that you are considering studying.</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These can be ranked by subject area, alphabetically, or by the number of courses taught in English. And don’t forget that you can always search by keyword!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07" name="Google Shape;907;p113"/>
          <p:cNvPicPr preferRelativeResize="0"/>
          <p:nvPr/>
        </p:nvPicPr>
        <p:blipFill>
          <a:blip r:embed="rId4"/>
          <a:srcRect/>
          <a:stretch/>
        </p:blipFill>
        <p:spPr>
          <a:xfrm>
            <a:off x="773446" y="701161"/>
            <a:ext cx="6037118" cy="4946072"/>
          </a:xfrm>
          <a:prstGeom prst="rect">
            <a:avLst/>
          </a:prstGeom>
          <a:noFill/>
          <a:ln w="9525" cap="flat" cmpd="sng">
            <a:noFill/>
            <a:prstDash val="solid"/>
            <a:round/>
            <a:headEnd type="none" w="sm" len="sm"/>
            <a:tailEnd type="none" w="sm" len="sm"/>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12"/>
        <p:cNvGrpSpPr/>
        <p:nvPr/>
      </p:nvGrpSpPr>
      <p:grpSpPr>
        <a:xfrm>
          <a:off x="0" y="0"/>
          <a:ext cx="0" cy="0"/>
          <a:chOff x="0" y="0"/>
          <a:chExt cx="0" cy="0"/>
        </a:xfrm>
      </p:grpSpPr>
      <p:sp>
        <p:nvSpPr>
          <p:cNvPr id="913" name="Google Shape;913;p114"/>
          <p:cNvSpPr/>
          <p:nvPr/>
        </p:nvSpPr>
        <p:spPr>
          <a:xfrm>
            <a:off x="7167609" y="642974"/>
            <a:ext cx="4380154" cy="529375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Longlist shows all the courses for your chosen subject(s). They are split across three columns according to their location in Europe.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the courses to find the best ones for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on a course to add it to your shortlist selection.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600" dirty="0">
              <a:solidFill>
                <a:srgbClr val="22CC9F"/>
              </a:solidFill>
              <a:latin typeface="Calibri"/>
              <a:ea typeface="Calibri"/>
              <a:cs typeface="Calibri"/>
              <a:sym typeface="Calibri"/>
            </a:endParaRPr>
          </a:p>
        </p:txBody>
      </p:sp>
      <p:pic>
        <p:nvPicPr>
          <p:cNvPr id="914" name="Google Shape;914;p114"/>
          <p:cNvPicPr preferRelativeResize="0"/>
          <p:nvPr/>
        </p:nvPicPr>
        <p:blipFill>
          <a:blip r:embed="rId4"/>
          <a:srcRect/>
          <a:stretch/>
        </p:blipFill>
        <p:spPr>
          <a:xfrm>
            <a:off x="644237" y="1161865"/>
            <a:ext cx="6304855" cy="4255974"/>
          </a:xfrm>
          <a:prstGeom prst="rect">
            <a:avLst/>
          </a:prstGeom>
          <a:noFill/>
          <a:ln w="9525" cap="flat" cmpd="sng">
            <a:noFill/>
            <a:prstDash val="solid"/>
            <a:round/>
            <a:headEnd type="none" w="sm" len="sm"/>
            <a:tailEnd type="none" w="sm" len="sm"/>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19"/>
        <p:cNvGrpSpPr/>
        <p:nvPr/>
      </p:nvGrpSpPr>
      <p:grpSpPr>
        <a:xfrm>
          <a:off x="0" y="0"/>
          <a:ext cx="0" cy="0"/>
          <a:chOff x="0" y="0"/>
          <a:chExt cx="0" cy="0"/>
        </a:xfrm>
      </p:grpSpPr>
      <p:pic>
        <p:nvPicPr>
          <p:cNvPr id="920" name="Google Shape;920;p115"/>
          <p:cNvPicPr preferRelativeResize="0"/>
          <p:nvPr/>
        </p:nvPicPr>
        <p:blipFill>
          <a:blip r:embed="rId4"/>
          <a:srcRect/>
          <a:stretch/>
        </p:blipFill>
        <p:spPr>
          <a:xfrm>
            <a:off x="685935" y="1182756"/>
            <a:ext cx="5274532" cy="4114800"/>
          </a:xfrm>
          <a:prstGeom prst="rect">
            <a:avLst/>
          </a:prstGeom>
          <a:noFill/>
          <a:ln w="9525" cap="flat" cmpd="sng">
            <a:noFill/>
            <a:prstDash val="solid"/>
            <a:round/>
            <a:headEnd type="none" w="sm" len="sm"/>
            <a:tailEnd type="none" w="sm" len="sm"/>
          </a:ln>
        </p:spPr>
      </p:pic>
      <p:sp>
        <p:nvSpPr>
          <p:cNvPr id="921" name="Google Shape;921;p115"/>
          <p:cNvSpPr/>
          <p:nvPr/>
        </p:nvSpPr>
        <p:spPr>
          <a:xfrm>
            <a:off x="6480346" y="850596"/>
            <a:ext cx="5274533" cy="542783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your selected universities.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then on on ‘More info’, which will take you straight down to the course on your shortlist.</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Alternatively, you can just scroll down to view all the courses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25"/>
        <p:cNvGrpSpPr/>
        <p:nvPr/>
      </p:nvGrpSpPr>
      <p:grpSpPr>
        <a:xfrm>
          <a:off x="0" y="0"/>
          <a:ext cx="0" cy="0"/>
          <a:chOff x="0" y="0"/>
          <a:chExt cx="0" cy="0"/>
        </a:xfrm>
      </p:grpSpPr>
      <p:sp>
        <p:nvSpPr>
          <p:cNvPr id="926" name="Google Shape;926;p116"/>
          <p:cNvSpPr/>
          <p:nvPr/>
        </p:nvSpPr>
        <p:spPr>
          <a:xfrm>
            <a:off x="6431311" y="314973"/>
            <a:ext cx="5395381" cy="70855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down the Shortlist shows you more information about each course and the university.</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There’s a wealth about the town and country of your selected course, and in some cases a video.</a:t>
            </a:r>
            <a:b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more courses to your shortlist or delete courses from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you’re happy with the courses on your shortlist, click ‘save’.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a:p>
            <a:pPr marL="0" marR="0" lvl="0" indent="0" algn="l" rtl="0">
              <a:spcBef>
                <a:spcPts val="0"/>
              </a:spcBef>
              <a:spcAft>
                <a:spcPts val="0"/>
              </a:spcAft>
              <a:buNone/>
            </a:pPr>
            <a:endParaRPr sz="2400" dirty="0">
              <a:solidFill>
                <a:srgbClr val="6815AD"/>
              </a:solidFill>
              <a:latin typeface="Open Sans SemiBold"/>
              <a:ea typeface="Open Sans SemiBold"/>
              <a:cs typeface="Open Sans SemiBold"/>
              <a:sym typeface="Open Sans SemiBold"/>
            </a:endParaRPr>
          </a:p>
        </p:txBody>
      </p:sp>
      <p:pic>
        <p:nvPicPr>
          <p:cNvPr id="927" name="Google Shape;927;p116"/>
          <p:cNvPicPr preferRelativeResize="0"/>
          <p:nvPr/>
        </p:nvPicPr>
        <p:blipFill>
          <a:blip r:embed="rId4"/>
          <a:srcRect/>
          <a:stretch/>
        </p:blipFill>
        <p:spPr>
          <a:xfrm>
            <a:off x="589571" y="639267"/>
            <a:ext cx="5650125" cy="5131652"/>
          </a:xfrm>
          <a:prstGeom prst="rect">
            <a:avLst/>
          </a:prstGeom>
          <a:noFill/>
          <a:ln w="9525" cap="flat" cmpd="sng">
            <a:noFill/>
            <a:prstDash val="solid"/>
            <a:round/>
            <a:headEnd type="none" w="sm" len="sm"/>
            <a:tailEnd type="none" w="sm" len="sm"/>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31"/>
        <p:cNvGrpSpPr/>
        <p:nvPr/>
      </p:nvGrpSpPr>
      <p:grpSpPr>
        <a:xfrm>
          <a:off x="0" y="0"/>
          <a:ext cx="0" cy="0"/>
          <a:chOff x="0" y="0"/>
          <a:chExt cx="0" cy="0"/>
        </a:xfrm>
      </p:grpSpPr>
      <p:sp>
        <p:nvSpPr>
          <p:cNvPr id="932" name="Google Shape;932;p117"/>
          <p:cNvSpPr/>
          <p:nvPr/>
        </p:nvSpPr>
        <p:spPr>
          <a:xfrm>
            <a:off x="7513983" y="838931"/>
            <a:ext cx="4187657" cy="426668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You can also view it straight away by clicking on the ‘Download your Shortlist’ button.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Visit the Know-how library for further information. You’ll find guides on applying for and studying at a European university.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33" name="Google Shape;933;p11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0359" y="766399"/>
            <a:ext cx="6570275" cy="4652199"/>
          </a:xfrm>
          <a:prstGeom prst="rect">
            <a:avLst/>
          </a:prstGeom>
          <a:noFill/>
          <a:ln w="9525" cap="flat" cmpd="sng">
            <a:noFill/>
            <a:prstDash val="solid"/>
            <a:round/>
            <a:headEnd type="none" w="sm" len="sm"/>
            <a:tailEnd type="none" w="sm" len="sm"/>
          </a:ln>
        </p:spPr>
      </p:pic>
      <p:sp>
        <p:nvSpPr>
          <p:cNvPr id="6" name="Google Shape;1812;p222">
            <a:extLst>
              <a:ext uri="{FF2B5EF4-FFF2-40B4-BE49-F238E27FC236}">
                <a16:creationId xmlns:a16="http://schemas.microsoft.com/office/drawing/2014/main" id="{03D3B620-DB9B-4FD8-A7C1-C35EA1160AC2}"/>
              </a:ext>
            </a:extLst>
          </p:cNvPr>
          <p:cNvSpPr/>
          <p:nvPr/>
        </p:nvSpPr>
        <p:spPr>
          <a:xfrm>
            <a:off x="1542037" y="2548909"/>
            <a:ext cx="3065319" cy="423363"/>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1812;p222">
            <a:extLst>
              <a:ext uri="{FF2B5EF4-FFF2-40B4-BE49-F238E27FC236}">
                <a16:creationId xmlns:a16="http://schemas.microsoft.com/office/drawing/2014/main" id="{F674E174-7A21-4269-8FEF-EB541349873E}"/>
              </a:ext>
            </a:extLst>
          </p:cNvPr>
          <p:cNvSpPr/>
          <p:nvPr/>
        </p:nvSpPr>
        <p:spPr>
          <a:xfrm>
            <a:off x="1657123" y="3395853"/>
            <a:ext cx="5403511" cy="543300"/>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957307" y="766117"/>
            <a:ext cx="4601805" cy="3944405"/>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4320B99A-A617-41F3-8FFA-09DB94E490F6}"/>
              </a:ext>
            </a:extLst>
          </p:cNvPr>
          <p:cNvPicPr>
            <a:picLocks noChangeAspect="1"/>
          </p:cNvPicPr>
          <p:nvPr/>
        </p:nvPicPr>
        <p:blipFill>
          <a:blip r:embed="rId5"/>
          <a:stretch>
            <a:fillRect/>
          </a:stretch>
        </p:blipFill>
        <p:spPr>
          <a:xfrm>
            <a:off x="2092801" y="1849045"/>
            <a:ext cx="3509668" cy="1778548"/>
          </a:xfrm>
          <a:prstGeom prst="rect">
            <a:avLst/>
          </a:prstGeom>
        </p:spPr>
      </p:pic>
    </p:spTree>
    <p:extLst>
      <p:ext uri="{BB962C8B-B14F-4D97-AF65-F5344CB8AC3E}">
        <p14:creationId xmlns:p14="http://schemas.microsoft.com/office/powerpoint/2010/main" val="868624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58896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Oxbridge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76882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34683" y="169862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Oxbridge tool offers a direct and easy comparison between Oxford and Cambridge.</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It does this by using unique filtering and ranking tools to narrow in on specific college qualities that appeal to you</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D5E27909-5E38-4D67-A059-79244C3C628F}"/>
              </a:ext>
            </a:extLst>
          </p:cNvPr>
          <p:cNvPicPr>
            <a:picLocks noChangeAspect="1"/>
          </p:cNvPicPr>
          <p:nvPr/>
        </p:nvPicPr>
        <p:blipFill>
          <a:blip r:embed="rId4"/>
          <a:stretch>
            <a:fillRect/>
          </a:stretch>
        </p:blipFill>
        <p:spPr>
          <a:xfrm>
            <a:off x="7517359" y="2458327"/>
            <a:ext cx="3213677" cy="1689100"/>
          </a:xfrm>
          <a:prstGeom prst="rect">
            <a:avLst/>
          </a:prstGeom>
        </p:spPr>
      </p:pic>
    </p:spTree>
    <p:extLst>
      <p:ext uri="{BB962C8B-B14F-4D97-AF65-F5344CB8AC3E}">
        <p14:creationId xmlns:p14="http://schemas.microsoft.com/office/powerpoint/2010/main" val="38777326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76"/>
        <p:cNvGrpSpPr/>
        <p:nvPr/>
      </p:nvGrpSpPr>
      <p:grpSpPr>
        <a:xfrm>
          <a:off x="0" y="0"/>
          <a:ext cx="0" cy="0"/>
          <a:chOff x="0" y="0"/>
          <a:chExt cx="0" cy="0"/>
        </a:xfrm>
      </p:grpSpPr>
      <p:sp>
        <p:nvSpPr>
          <p:cNvPr id="977" name="Google Shape;977;p122"/>
          <p:cNvSpPr/>
          <p:nvPr/>
        </p:nvSpPr>
        <p:spPr>
          <a:xfrm>
            <a:off x="7176293" y="851054"/>
            <a:ext cx="4322024" cy="483209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first page compares Oxford and Cambridge at a glance on a range of features. It includes world ranking, average UCAS points per student, and even boat race victories!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will only be able apply to either Oxford or Cambridge.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78" name="Google Shape;978;p122"/>
          <p:cNvPicPr preferRelativeResize="0"/>
          <p:nvPr/>
        </p:nvPicPr>
        <p:blipFill>
          <a:blip r:embed="rId4"/>
          <a:srcRect/>
          <a:stretch/>
        </p:blipFill>
        <p:spPr>
          <a:xfrm>
            <a:off x="1444337" y="719932"/>
            <a:ext cx="5048216" cy="5094336"/>
          </a:xfrm>
          <a:prstGeom prst="rect">
            <a:avLst/>
          </a:prstGeom>
          <a:noFill/>
          <a:ln w="9525" cap="flat" cmpd="sng">
            <a:no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0088839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82"/>
        <p:cNvGrpSpPr/>
        <p:nvPr/>
      </p:nvGrpSpPr>
      <p:grpSpPr>
        <a:xfrm>
          <a:off x="0" y="0"/>
          <a:ext cx="0" cy="0"/>
          <a:chOff x="0" y="0"/>
          <a:chExt cx="0" cy="0"/>
        </a:xfrm>
      </p:grpSpPr>
      <p:sp>
        <p:nvSpPr>
          <p:cNvPr id="983" name="Google Shape;983;p123"/>
          <p:cNvSpPr/>
          <p:nvPr/>
        </p:nvSpPr>
        <p:spPr>
          <a:xfrm>
            <a:off x="7366429" y="848785"/>
            <a:ext cx="4362070"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the courses by typical offers and the acceptance rate.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dark blue tick indicates that a course is taught at Oxford. The light blue tick indicates that it’s taught at Cambridge.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will only be able to pick </a:t>
            </a:r>
            <a:r>
              <a:rPr lang="en-GB" sz="200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one</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course on this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85" name="Google Shape;985;p123"/>
          <p:cNvPicPr preferRelativeResize="0"/>
          <p:nvPr/>
        </p:nvPicPr>
        <p:blipFill>
          <a:blip r:embed="rId4"/>
          <a:srcRect/>
          <a:stretch/>
        </p:blipFill>
        <p:spPr>
          <a:xfrm>
            <a:off x="1059440" y="666654"/>
            <a:ext cx="5830364" cy="5075778"/>
          </a:xfrm>
          <a:prstGeom prst="rect">
            <a:avLst/>
          </a:prstGeom>
          <a:noFill/>
          <a:ln w="9525" cap="flat" cmpd="sng">
            <a:noFill/>
            <a:prstDash val="solid"/>
            <a:round/>
            <a:headEnd type="none" w="sm" len="sm"/>
            <a:tailEnd type="none" w="sm" len="sm"/>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89"/>
        <p:cNvGrpSpPr/>
        <p:nvPr/>
      </p:nvGrpSpPr>
      <p:grpSpPr>
        <a:xfrm>
          <a:off x="0" y="0"/>
          <a:ext cx="0" cy="0"/>
          <a:chOff x="0" y="0"/>
          <a:chExt cx="0" cy="0"/>
        </a:xfrm>
      </p:grpSpPr>
      <p:pic>
        <p:nvPicPr>
          <p:cNvPr id="990" name="Google Shape;990;p124"/>
          <p:cNvPicPr preferRelativeResize="0"/>
          <p:nvPr/>
        </p:nvPicPr>
        <p:blipFill>
          <a:blip r:embed="rId4"/>
          <a:srcRect/>
          <a:stretch/>
        </p:blipFill>
        <p:spPr>
          <a:xfrm>
            <a:off x="1127052" y="832801"/>
            <a:ext cx="7090844" cy="4676908"/>
          </a:xfrm>
          <a:prstGeom prst="rect">
            <a:avLst/>
          </a:prstGeom>
          <a:noFill/>
          <a:ln w="9525" cap="flat" cmpd="sng">
            <a:noFill/>
            <a:prstDash val="solid"/>
            <a:round/>
            <a:headEnd type="none" w="sm" len="sm"/>
            <a:tailEnd type="none" w="sm" len="sm"/>
          </a:ln>
        </p:spPr>
      </p:pic>
      <p:sp>
        <p:nvSpPr>
          <p:cNvPr id="991" name="Google Shape;991;p124"/>
          <p:cNvSpPr/>
          <p:nvPr/>
        </p:nvSpPr>
        <p:spPr>
          <a:xfrm>
            <a:off x="8646239" y="982176"/>
            <a:ext cx="2962302"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 the Longlist you can see all the colleges at Oxford and Cambridge that provide the course you selected.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the colleges to find the best ones for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95"/>
        <p:cNvGrpSpPr/>
        <p:nvPr/>
      </p:nvGrpSpPr>
      <p:grpSpPr>
        <a:xfrm>
          <a:off x="0" y="0"/>
          <a:ext cx="0" cy="0"/>
          <a:chOff x="0" y="0"/>
          <a:chExt cx="0" cy="0"/>
        </a:xfrm>
      </p:grpSpPr>
      <p:sp>
        <p:nvSpPr>
          <p:cNvPr id="996" name="Google Shape;996;p125"/>
          <p:cNvSpPr/>
          <p:nvPr/>
        </p:nvSpPr>
        <p:spPr>
          <a:xfrm>
            <a:off x="7564582" y="923681"/>
            <a:ext cx="4055774"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the top of the next page, the maps show you:</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marR="0" lvl="0" indent="-342900" algn="l" rtl="0">
              <a:lnSpc>
                <a:spcPct val="150000"/>
              </a:lnSpc>
              <a:spcBef>
                <a:spcPts val="0"/>
              </a:spcBef>
              <a:spcAft>
                <a:spcPts val="0"/>
              </a:spcAft>
              <a:buFont typeface="Arial" panose="020B0604020202020204" pitchFamily="34" charset="0"/>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Red markers – the colleges you’ve selected</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rtl="0">
              <a:lnSpc>
                <a:spcPct val="150000"/>
              </a:lnSpc>
              <a:spcBef>
                <a:spcPts val="0"/>
              </a:spcBef>
              <a:spcAft>
                <a:spcPts val="0"/>
              </a:spcAft>
              <a:buFont typeface="Arial" panose="020B0604020202020204" pitchFamily="34" charset="0"/>
              <a:buChar char="•"/>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marR="0" lvl="0" indent="-342900" algn="l" rtl="0">
              <a:lnSpc>
                <a:spcPct val="150000"/>
              </a:lnSpc>
              <a:spcBef>
                <a:spcPts val="0"/>
              </a:spcBef>
              <a:spcAft>
                <a:spcPts val="0"/>
              </a:spcAft>
              <a:buFont typeface="Arial" panose="020B0604020202020204" pitchFamily="34" charset="0"/>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Blue markers – the main faculty building for the subject you’ve selected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 name="Picture 2" descr="A picture containing text, map&#10;&#10;Description automatically generated">
            <a:extLst>
              <a:ext uri="{FF2B5EF4-FFF2-40B4-BE49-F238E27FC236}">
                <a16:creationId xmlns:a16="http://schemas.microsoft.com/office/drawing/2014/main" id="{BEFA556D-ED0A-4951-BAD7-8213BF82D4D0}"/>
              </a:ext>
            </a:extLst>
          </p:cNvPr>
          <p:cNvPicPr>
            <a:picLocks noChangeAspect="1"/>
          </p:cNvPicPr>
          <p:nvPr/>
        </p:nvPicPr>
        <p:blipFill>
          <a:blip r:embed="rId4"/>
          <a:stretch>
            <a:fillRect/>
          </a:stretch>
        </p:blipFill>
        <p:spPr>
          <a:xfrm>
            <a:off x="1135615" y="533760"/>
            <a:ext cx="5863896" cy="2543757"/>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AE9DFEFF-C105-4124-B043-BA3519A6ED65}"/>
              </a:ext>
            </a:extLst>
          </p:cNvPr>
          <p:cNvPicPr>
            <a:picLocks noChangeAspect="1"/>
          </p:cNvPicPr>
          <p:nvPr/>
        </p:nvPicPr>
        <p:blipFill>
          <a:blip r:embed="rId5"/>
          <a:stretch>
            <a:fillRect/>
          </a:stretch>
        </p:blipFill>
        <p:spPr>
          <a:xfrm>
            <a:off x="1135615" y="3285335"/>
            <a:ext cx="5863896" cy="2531993"/>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1"/>
        <p:cNvGrpSpPr/>
        <p:nvPr/>
      </p:nvGrpSpPr>
      <p:grpSpPr>
        <a:xfrm>
          <a:off x="0" y="0"/>
          <a:ext cx="0" cy="0"/>
          <a:chOff x="0" y="0"/>
          <a:chExt cx="0" cy="0"/>
        </a:xfrm>
      </p:grpSpPr>
      <p:sp>
        <p:nvSpPr>
          <p:cNvPr id="1002" name="Google Shape;1002;p126"/>
          <p:cNvSpPr/>
          <p:nvPr/>
        </p:nvSpPr>
        <p:spPr>
          <a:xfrm>
            <a:off x="6636588" y="685976"/>
            <a:ext cx="5023310" cy="56938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down the Shortlist shows you more information about each college.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more colleges to the Shortlist. You can also delete colleges from the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you’re happy with the colleges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03" name="Google Shape;1003;p1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28650" y="499595"/>
            <a:ext cx="4867350" cy="5153060"/>
          </a:xfrm>
          <a:prstGeom prst="rect">
            <a:avLst/>
          </a:prstGeom>
          <a:noFill/>
          <a:ln w="9525" cap="flat" cmpd="sng">
            <a:noFill/>
            <a:prstDash val="solid"/>
            <a:round/>
            <a:headEnd type="none" w="sm" len="sm"/>
            <a:tailEnd type="none" w="sm" len="sm"/>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7"/>
        <p:cNvGrpSpPr/>
        <p:nvPr/>
      </p:nvGrpSpPr>
      <p:grpSpPr>
        <a:xfrm>
          <a:off x="0" y="0"/>
          <a:ext cx="0" cy="0"/>
          <a:chOff x="0" y="0"/>
          <a:chExt cx="0" cy="0"/>
        </a:xfrm>
      </p:grpSpPr>
      <p:sp>
        <p:nvSpPr>
          <p:cNvPr id="1008" name="Google Shape;1008;p127"/>
          <p:cNvSpPr/>
          <p:nvPr/>
        </p:nvSpPr>
        <p:spPr>
          <a:xfrm>
            <a:off x="7301210" y="673897"/>
            <a:ext cx="4209289" cy="42165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dirty="0">
              <a:solidFill>
                <a:srgbClr val="22CC9F"/>
              </a:solidFill>
              <a:latin typeface="Calibri"/>
              <a:ea typeface="Calibri"/>
              <a:cs typeface="Calibri"/>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Click to view it straight away and download your shortlist as a PDF file.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Oxbridge.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09" name="Google Shape;1009;p127"/>
          <p:cNvPicPr preferRelativeResize="0"/>
          <p:nvPr/>
        </p:nvPicPr>
        <p:blipFill>
          <a:blip r:embed="rId4"/>
          <a:srcRect/>
          <a:stretch/>
        </p:blipFill>
        <p:spPr>
          <a:xfrm>
            <a:off x="681501" y="938221"/>
            <a:ext cx="6334317" cy="4216539"/>
          </a:xfrm>
          <a:prstGeom prst="rect">
            <a:avLst/>
          </a:prstGeom>
          <a:noFill/>
          <a:ln w="9525" cap="flat" cmpd="sng">
            <a:noFill/>
            <a:prstDash val="solid"/>
            <a:round/>
            <a:headEnd type="none" w="sm" len="sm"/>
            <a:tailEnd type="none" w="sm" len="sm"/>
          </a:ln>
        </p:spPr>
      </p:pic>
      <p:sp>
        <p:nvSpPr>
          <p:cNvPr id="6" name="Google Shape;1812;p222">
            <a:extLst>
              <a:ext uri="{FF2B5EF4-FFF2-40B4-BE49-F238E27FC236}">
                <a16:creationId xmlns:a16="http://schemas.microsoft.com/office/drawing/2014/main" id="{65C0C6CA-D533-4072-B7D7-3B349D243A96}"/>
              </a:ext>
            </a:extLst>
          </p:cNvPr>
          <p:cNvSpPr/>
          <p:nvPr/>
        </p:nvSpPr>
        <p:spPr>
          <a:xfrm>
            <a:off x="1610591" y="2570486"/>
            <a:ext cx="3065319" cy="423363"/>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1812;p222">
            <a:extLst>
              <a:ext uri="{FF2B5EF4-FFF2-40B4-BE49-F238E27FC236}">
                <a16:creationId xmlns:a16="http://schemas.microsoft.com/office/drawing/2014/main" id="{9C4FC291-5380-4773-AF14-EA45D41731F3}"/>
              </a:ext>
            </a:extLst>
          </p:cNvPr>
          <p:cNvSpPr/>
          <p:nvPr/>
        </p:nvSpPr>
        <p:spPr>
          <a:xfrm>
            <a:off x="1911926" y="3356263"/>
            <a:ext cx="4894119" cy="332510"/>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can view them any time by clicking on the Shortlist tab or the ‘view shortlist’ button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398221" y="1163783"/>
            <a:ext cx="5192784" cy="3241970"/>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0A2BD43D-C75C-49FF-93DD-AB8936484E55}"/>
              </a:ext>
            </a:extLst>
          </p:cNvPr>
          <p:cNvPicPr>
            <a:picLocks noChangeAspect="1"/>
          </p:cNvPicPr>
          <p:nvPr/>
        </p:nvPicPr>
        <p:blipFill>
          <a:blip r:embed="rId5"/>
          <a:stretch>
            <a:fillRect/>
          </a:stretch>
        </p:blipFill>
        <p:spPr>
          <a:xfrm>
            <a:off x="1600995" y="2111145"/>
            <a:ext cx="3213677" cy="1689100"/>
          </a:xfrm>
          <a:prstGeom prst="rect">
            <a:avLst/>
          </a:prstGeom>
        </p:spPr>
      </p:pic>
    </p:spTree>
    <p:extLst>
      <p:ext uri="{BB962C8B-B14F-4D97-AF65-F5344CB8AC3E}">
        <p14:creationId xmlns:p14="http://schemas.microsoft.com/office/powerpoint/2010/main" val="24578467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05628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Apprenticeships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84783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129276" y="1564065"/>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Apprenticeships tool is a uniquely comprehensive list of apprenticeships offered in the UK.</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It allows you to research and consider all the opportunities out there to find the best one that suits you!</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91DAF0C-60D9-4E7E-9A8B-2E141E27257B}"/>
              </a:ext>
            </a:extLst>
          </p:cNvPr>
          <p:cNvPicPr>
            <a:picLocks noChangeAspect="1"/>
          </p:cNvPicPr>
          <p:nvPr/>
        </p:nvPicPr>
        <p:blipFill>
          <a:blip r:embed="rId4"/>
          <a:stretch>
            <a:fillRect/>
          </a:stretch>
        </p:blipFill>
        <p:spPr>
          <a:xfrm>
            <a:off x="7837282" y="2270235"/>
            <a:ext cx="3225442" cy="1638483"/>
          </a:xfrm>
          <a:prstGeom prst="rect">
            <a:avLst/>
          </a:prstGeom>
        </p:spPr>
      </p:pic>
    </p:spTree>
    <p:extLst>
      <p:ext uri="{BB962C8B-B14F-4D97-AF65-F5344CB8AC3E}">
        <p14:creationId xmlns:p14="http://schemas.microsoft.com/office/powerpoint/2010/main" val="4928564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55"/>
        <p:cNvGrpSpPr/>
        <p:nvPr/>
      </p:nvGrpSpPr>
      <p:grpSpPr>
        <a:xfrm>
          <a:off x="0" y="0"/>
          <a:ext cx="0" cy="0"/>
          <a:chOff x="0" y="0"/>
          <a:chExt cx="0" cy="0"/>
        </a:xfrm>
      </p:grpSpPr>
      <p:pic>
        <p:nvPicPr>
          <p:cNvPr id="1056" name="Google Shape;1056;p132"/>
          <p:cNvPicPr preferRelativeResize="0"/>
          <p:nvPr/>
        </p:nvPicPr>
        <p:blipFill rotWithShape="1">
          <a:blip r:embed="rId4">
            <a:alphaModFix/>
          </a:blip>
          <a:srcRect/>
          <a:stretch/>
        </p:blipFill>
        <p:spPr>
          <a:xfrm>
            <a:off x="839970" y="574238"/>
            <a:ext cx="6080587" cy="5050385"/>
          </a:xfrm>
          <a:prstGeom prst="rect">
            <a:avLst/>
          </a:prstGeom>
          <a:noFill/>
          <a:ln w="9525" cap="flat" cmpd="sng">
            <a:noFill/>
            <a:prstDash val="solid"/>
            <a:miter lim="800000"/>
            <a:headEnd type="none" w="sm" len="sm"/>
            <a:tailEnd type="none" w="sm" len="sm"/>
          </a:ln>
        </p:spPr>
      </p:pic>
      <p:sp>
        <p:nvSpPr>
          <p:cNvPr id="1057" name="Google Shape;1057;p132"/>
          <p:cNvSpPr/>
          <p:nvPr/>
        </p:nvSpPr>
        <p:spPr>
          <a:xfrm>
            <a:off x="7166345" y="574238"/>
            <a:ext cx="4637544" cy="55707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EC44F2"/>
              </a:solidFill>
              <a:latin typeface="Calibri"/>
              <a:ea typeface="Calibri"/>
              <a:cs typeface="Calibri"/>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Familiarise yourself with some of the important details about apprenticeships on the first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need to take these factors into consideration when making your applications.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the bottom of the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4" y="3058939"/>
            <a:ext cx="6965230"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Exploring pathways</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61"/>
        <p:cNvGrpSpPr/>
        <p:nvPr/>
      </p:nvGrpSpPr>
      <p:grpSpPr>
        <a:xfrm>
          <a:off x="0" y="0"/>
          <a:ext cx="0" cy="0"/>
          <a:chOff x="0" y="0"/>
          <a:chExt cx="0" cy="0"/>
        </a:xfrm>
      </p:grpSpPr>
      <p:sp>
        <p:nvSpPr>
          <p:cNvPr id="1062" name="Google Shape;1062;p133"/>
          <p:cNvSpPr/>
          <p:nvPr/>
        </p:nvSpPr>
        <p:spPr>
          <a:xfrm>
            <a:off x="6898389" y="438874"/>
            <a:ext cx="4953369" cy="563231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see a list of standards/frameworks that you can do an apprenticeship in. Select those that interest you, up to a maximum of 10.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You’re able to rank these based on different factors, and use the search bar to type in a keyword. </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When you are happy with your choices click ‘Next’.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63" name="Google Shape;1063;p133"/>
          <p:cNvPicPr preferRelativeResize="0"/>
          <p:nvPr/>
        </p:nvPicPr>
        <p:blipFill>
          <a:blip r:embed="rId4"/>
          <a:srcRect/>
          <a:stretch/>
        </p:blipFill>
        <p:spPr>
          <a:xfrm>
            <a:off x="882502" y="1275270"/>
            <a:ext cx="5750073" cy="3959518"/>
          </a:xfrm>
          <a:prstGeom prst="rect">
            <a:avLst/>
          </a:prstGeom>
          <a:noFill/>
          <a:ln w="9525" cap="flat" cmpd="sng">
            <a:noFill/>
            <a:prstDash val="solid"/>
            <a:round/>
            <a:headEnd type="none" w="sm" len="sm"/>
            <a:tailEnd type="none" w="sm" len="sm"/>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44D03A-1EEB-4CA8-9239-43A60DFAEDD9}"/>
              </a:ext>
            </a:extLst>
          </p:cNvPr>
          <p:cNvPicPr>
            <a:picLocks noChangeAspect="1"/>
          </p:cNvPicPr>
          <p:nvPr/>
        </p:nvPicPr>
        <p:blipFill>
          <a:blip r:embed="rId3"/>
          <a:stretch>
            <a:fillRect/>
          </a:stretch>
        </p:blipFill>
        <p:spPr>
          <a:xfrm>
            <a:off x="880967" y="887382"/>
            <a:ext cx="5732825" cy="4810991"/>
          </a:xfrm>
          <a:prstGeom prst="rect">
            <a:avLst/>
          </a:prstGeom>
        </p:spPr>
      </p:pic>
      <p:sp>
        <p:nvSpPr>
          <p:cNvPr id="3" name="TextBox 2">
            <a:extLst>
              <a:ext uri="{FF2B5EF4-FFF2-40B4-BE49-F238E27FC236}">
                <a16:creationId xmlns:a16="http://schemas.microsoft.com/office/drawing/2014/main" id="{71B17BEA-A627-4F49-A284-5D4CA6219C5C}"/>
              </a:ext>
            </a:extLst>
          </p:cNvPr>
          <p:cNvSpPr txBox="1"/>
          <p:nvPr/>
        </p:nvSpPr>
        <p:spPr>
          <a:xfrm>
            <a:off x="7325591" y="887382"/>
            <a:ext cx="4177145" cy="4659802"/>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map on the next page </a:t>
            </a: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allows you to narrow your search depending on distance limits as a mile radius from your postcode.</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rPr>
              <a:t>You can change your postcode on this page too.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Once you have selected a mile radius, click ‘next’.</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4B5391AA-D87A-43C8-9E9A-F7B4875901AF}"/>
              </a:ext>
            </a:extLst>
          </p:cNvPr>
          <p:cNvPicPr>
            <a:picLocks noChangeAspect="1"/>
          </p:cNvPicPr>
          <p:nvPr/>
        </p:nvPicPr>
        <p:blipFill>
          <a:blip r:embed="rId4"/>
          <a:stretch>
            <a:fillRect/>
          </a:stretch>
        </p:blipFill>
        <p:spPr>
          <a:xfrm>
            <a:off x="880967" y="1850808"/>
            <a:ext cx="3121423" cy="475529"/>
          </a:xfrm>
          <a:prstGeom prst="rect">
            <a:avLst/>
          </a:prstGeom>
        </p:spPr>
      </p:pic>
    </p:spTree>
    <p:extLst>
      <p:ext uri="{BB962C8B-B14F-4D97-AF65-F5344CB8AC3E}">
        <p14:creationId xmlns:p14="http://schemas.microsoft.com/office/powerpoint/2010/main" val="40630002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68"/>
        <p:cNvGrpSpPr/>
        <p:nvPr/>
      </p:nvGrpSpPr>
      <p:grpSpPr>
        <a:xfrm>
          <a:off x="0" y="0"/>
          <a:ext cx="0" cy="0"/>
          <a:chOff x="0" y="0"/>
          <a:chExt cx="0" cy="0"/>
        </a:xfrm>
      </p:grpSpPr>
      <p:sp>
        <p:nvSpPr>
          <p:cNvPr id="1069" name="Google Shape;1069;p134"/>
          <p:cNvSpPr/>
          <p:nvPr/>
        </p:nvSpPr>
        <p:spPr>
          <a:xfrm>
            <a:off x="8128630" y="610568"/>
            <a:ext cx="3635205"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shows all the live apprenticeships that match your chosen frameworks.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As a general rule you should be picking apprenticeships from one or two columns.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find the ones that suit you best.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70" name="Google Shape;1070;p134"/>
          <p:cNvPicPr preferRelativeResize="0"/>
          <p:nvPr/>
        </p:nvPicPr>
        <p:blipFill>
          <a:blip r:embed="rId4"/>
          <a:srcRect/>
          <a:stretch/>
        </p:blipFill>
        <p:spPr>
          <a:xfrm>
            <a:off x="500901" y="1021940"/>
            <a:ext cx="7365017" cy="4318988"/>
          </a:xfrm>
          <a:prstGeom prst="rect">
            <a:avLst/>
          </a:prstGeom>
          <a:noFill/>
          <a:ln w="9525" cap="flat" cmpd="sng">
            <a:noFill/>
            <a:prstDash val="solid"/>
            <a:round/>
            <a:headEnd type="none" w="sm" len="sm"/>
            <a:tailEnd type="none" w="sm" len="sm"/>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75"/>
        <p:cNvGrpSpPr/>
        <p:nvPr/>
      </p:nvGrpSpPr>
      <p:grpSpPr>
        <a:xfrm>
          <a:off x="0" y="0"/>
          <a:ext cx="0" cy="0"/>
          <a:chOff x="0" y="0"/>
          <a:chExt cx="0" cy="0"/>
        </a:xfrm>
      </p:grpSpPr>
      <p:sp>
        <p:nvSpPr>
          <p:cNvPr id="1076" name="Google Shape;1076;p135"/>
          <p:cNvSpPr/>
          <p:nvPr/>
        </p:nvSpPr>
        <p:spPr>
          <a:xfrm>
            <a:off x="386400" y="3119783"/>
            <a:ext cx="11419200" cy="281463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apprenticeship vacancies that are on your shortlist (red markers), as well as your location (blue marker).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vacancy on your shortlist. Alternatively, you can just scroll down to view all the vacancies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77" name="Google Shape;1077;p135"/>
          <p:cNvPicPr preferRelativeResize="0"/>
          <p:nvPr/>
        </p:nvPicPr>
        <p:blipFill>
          <a:blip r:embed="rId4"/>
          <a:srcRect/>
          <a:stretch/>
        </p:blipFill>
        <p:spPr>
          <a:xfrm>
            <a:off x="3501736" y="571970"/>
            <a:ext cx="4977172" cy="2472566"/>
          </a:xfrm>
          <a:prstGeom prst="rect">
            <a:avLst/>
          </a:prstGeom>
          <a:noFill/>
          <a:ln w="9525" cap="flat" cmpd="sng">
            <a:noFill/>
            <a:prstDash val="solid"/>
            <a:round/>
            <a:headEnd type="none" w="sm" len="sm"/>
            <a:tailEnd type="none" w="sm" len="sm"/>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1"/>
        <p:cNvGrpSpPr/>
        <p:nvPr/>
      </p:nvGrpSpPr>
      <p:grpSpPr>
        <a:xfrm>
          <a:off x="0" y="0"/>
          <a:ext cx="0" cy="0"/>
          <a:chOff x="0" y="0"/>
          <a:chExt cx="0" cy="0"/>
        </a:xfrm>
      </p:grpSpPr>
      <p:sp>
        <p:nvSpPr>
          <p:cNvPr id="1082" name="Google Shape;1082;p136"/>
          <p:cNvSpPr/>
          <p:nvPr/>
        </p:nvSpPr>
        <p:spPr>
          <a:xfrm>
            <a:off x="6199632" y="612845"/>
            <a:ext cx="5284610" cy="5293757"/>
          </a:xfrm>
          <a:prstGeom prst="rect">
            <a:avLst/>
          </a:prstGeom>
          <a:noFill/>
          <a:ln>
            <a:noFill/>
          </a:ln>
        </p:spPr>
        <p:txBody>
          <a:bodyPr spcFirstLastPara="1" wrap="square" lIns="91425" tIns="45700" rIns="91425" bIns="45700" anchor="t" anchorCtr="0">
            <a:noAutofit/>
          </a:bodyPr>
          <a:lstStyle/>
          <a:p>
            <a:pPr lvl="1">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down allows you to see lots of detailed impartial information about each apprenticeship, including the training given and qualifications you will receive.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1">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forget that at any point you can go back to edit your choices or delete them.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1">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you’re happy with the vacancies on your shortlist page,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screenshot of a social media post&#10;&#10;Description automatically generated">
            <a:extLst>
              <a:ext uri="{FF2B5EF4-FFF2-40B4-BE49-F238E27FC236}">
                <a16:creationId xmlns:a16="http://schemas.microsoft.com/office/drawing/2014/main" id="{676CF11B-F62A-4839-AE00-FA0E04376C96}"/>
              </a:ext>
            </a:extLst>
          </p:cNvPr>
          <p:cNvPicPr>
            <a:picLocks noChangeAspect="1"/>
          </p:cNvPicPr>
          <p:nvPr/>
        </p:nvPicPr>
        <p:blipFill>
          <a:blip r:embed="rId4"/>
          <a:stretch>
            <a:fillRect/>
          </a:stretch>
        </p:blipFill>
        <p:spPr>
          <a:xfrm>
            <a:off x="707758" y="702708"/>
            <a:ext cx="4901312" cy="4865006"/>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89"/>
        <p:cNvGrpSpPr/>
        <p:nvPr/>
      </p:nvGrpSpPr>
      <p:grpSpPr>
        <a:xfrm>
          <a:off x="0" y="0"/>
          <a:ext cx="0" cy="0"/>
          <a:chOff x="0" y="0"/>
          <a:chExt cx="0" cy="0"/>
        </a:xfrm>
      </p:grpSpPr>
      <p:sp>
        <p:nvSpPr>
          <p:cNvPr id="1091" name="Google Shape;1091;p137"/>
          <p:cNvSpPr/>
          <p:nvPr/>
        </p:nvSpPr>
        <p:spPr>
          <a:xfrm>
            <a:off x="7703733" y="841663"/>
            <a:ext cx="4209289" cy="453043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as well as your tutor.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here to view straight away and download.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apply for your chosen apprenticeships right here.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Google Shape;1090;p137">
            <a:extLst>
              <a:ext uri="{FF2B5EF4-FFF2-40B4-BE49-F238E27FC236}">
                <a16:creationId xmlns:a16="http://schemas.microsoft.com/office/drawing/2014/main" id="{16199D3C-F8CE-48B4-9B03-48568E1274F4}"/>
              </a:ext>
            </a:extLst>
          </p:cNvPr>
          <p:cNvPicPr preferRelativeResize="0"/>
          <p:nvPr/>
        </p:nvPicPr>
        <p:blipFill rotWithShape="1">
          <a:blip r:embed="rId4">
            <a:alphaModFix/>
          </a:blip>
          <a:srcRect/>
          <a:stretch/>
        </p:blipFill>
        <p:spPr>
          <a:xfrm>
            <a:off x="466015" y="1436976"/>
            <a:ext cx="6890750" cy="3529879"/>
          </a:xfrm>
          <a:prstGeom prst="rect">
            <a:avLst/>
          </a:prstGeom>
          <a:noFill/>
          <a:ln w="9525" cap="flat" cmpd="sng">
            <a:noFill/>
            <a:prstDash val="solid"/>
            <a:round/>
            <a:headEnd type="none" w="sm" len="sm"/>
            <a:tailEnd type="none" w="sm" len="sm"/>
          </a:ln>
        </p:spPr>
      </p:pic>
      <p:sp>
        <p:nvSpPr>
          <p:cNvPr id="8" name="Google Shape;1812;p222">
            <a:extLst>
              <a:ext uri="{FF2B5EF4-FFF2-40B4-BE49-F238E27FC236}">
                <a16:creationId xmlns:a16="http://schemas.microsoft.com/office/drawing/2014/main" id="{9C582AFE-B1F1-49D8-9942-1F22D3A31B00}"/>
              </a:ext>
            </a:extLst>
          </p:cNvPr>
          <p:cNvSpPr/>
          <p:nvPr/>
        </p:nvSpPr>
        <p:spPr>
          <a:xfrm>
            <a:off x="1444337" y="2895199"/>
            <a:ext cx="3065319" cy="423363"/>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1812;p222">
            <a:extLst>
              <a:ext uri="{FF2B5EF4-FFF2-40B4-BE49-F238E27FC236}">
                <a16:creationId xmlns:a16="http://schemas.microsoft.com/office/drawing/2014/main" id="{41C8BF08-72F3-4D1A-AF6E-8AE62D3F9503}"/>
              </a:ext>
            </a:extLst>
          </p:cNvPr>
          <p:cNvSpPr/>
          <p:nvPr/>
        </p:nvSpPr>
        <p:spPr>
          <a:xfrm>
            <a:off x="5922818" y="3318562"/>
            <a:ext cx="1330037" cy="349429"/>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346810" y="1163783"/>
            <a:ext cx="5119139" cy="3241970"/>
          </a:xfrm>
          <a:prstGeom prst="rect">
            <a:avLst/>
          </a:prstGeom>
          <a:noFill/>
          <a:ln w="9525" cap="flat" cmpd="sng">
            <a:noFill/>
            <a:prstDash val="solid"/>
            <a:round/>
            <a:headEnd type="none" w="sm" len="sm"/>
            <a:tailEnd type="none" w="sm" len="sm"/>
          </a:ln>
        </p:spPr>
      </p:pic>
      <p:pic>
        <p:nvPicPr>
          <p:cNvPr id="3" name="Picture 2">
            <a:extLst>
              <a:ext uri="{FF2B5EF4-FFF2-40B4-BE49-F238E27FC236}">
                <a16:creationId xmlns:a16="http://schemas.microsoft.com/office/drawing/2014/main" id="{C4AE14B5-EDF1-4AF7-95CF-6391E4DB12F1}"/>
              </a:ext>
            </a:extLst>
          </p:cNvPr>
          <p:cNvPicPr>
            <a:picLocks noChangeAspect="1"/>
          </p:cNvPicPr>
          <p:nvPr/>
        </p:nvPicPr>
        <p:blipFill>
          <a:blip r:embed="rId5"/>
          <a:stretch>
            <a:fillRect/>
          </a:stretch>
        </p:blipFill>
        <p:spPr>
          <a:xfrm>
            <a:off x="1726052" y="2238443"/>
            <a:ext cx="2935779" cy="1491338"/>
          </a:xfrm>
          <a:prstGeom prst="rect">
            <a:avLst/>
          </a:prstGeom>
        </p:spPr>
      </p:pic>
    </p:spTree>
    <p:extLst>
      <p:ext uri="{BB962C8B-B14F-4D97-AF65-F5344CB8AC3E}">
        <p14:creationId xmlns:p14="http://schemas.microsoft.com/office/powerpoint/2010/main" val="24661035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566924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College / Sixth Form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98041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45193" y="1539271"/>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College / Sixth Form</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tool is a uniquely comprehensive live feed of college courses in the UK.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It allows you to research the opportunities available to you and pick courses that suit you best!</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endParaRPr lang="en-US"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1044AD5-BB6F-4D4C-B7A6-BBD8D35EB22D}"/>
              </a:ext>
            </a:extLst>
          </p:cNvPr>
          <p:cNvPicPr>
            <a:picLocks noChangeAspect="1"/>
          </p:cNvPicPr>
          <p:nvPr/>
        </p:nvPicPr>
        <p:blipFill>
          <a:blip r:embed="rId4"/>
          <a:stretch>
            <a:fillRect/>
          </a:stretch>
        </p:blipFill>
        <p:spPr>
          <a:xfrm>
            <a:off x="7534602" y="2141235"/>
            <a:ext cx="3396155" cy="1824286"/>
          </a:xfrm>
          <a:prstGeom prst="rect">
            <a:avLst/>
          </a:prstGeom>
        </p:spPr>
      </p:pic>
    </p:spTree>
    <p:extLst>
      <p:ext uri="{BB962C8B-B14F-4D97-AF65-F5344CB8AC3E}">
        <p14:creationId xmlns:p14="http://schemas.microsoft.com/office/powerpoint/2010/main" val="406511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Arial"/>
              <a:buNone/>
              <a:tabLst/>
              <a:defRPr/>
            </a:pPr>
            <a:r>
              <a:rPr kumimoji="0" lang="en-GB" sz="2400" b="1" i="0" u="none" strike="noStrike" kern="0" cap="none" spc="0" normalizeH="0" baseline="0" noProof="0" dirty="0">
                <a:ln>
                  <a:noFill/>
                </a:ln>
                <a:solidFill>
                  <a:srgbClr val="595959"/>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1) Exploring pathways</a:t>
            </a:r>
            <a:endParaRPr kumimoji="0" lang="en-GB" sz="2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kumimoji="0" lang="en-US" sz="2000" b="0" i="1"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Exploring pathways </a:t>
            </a: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section to do some research into the options available to you after school.</a:t>
            </a:r>
            <a:endParaRPr kumimoji="0" lang="en-US"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Our Tools:</a:t>
            </a:r>
            <a:endParaRPr kumimoji="0"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31" name="Google Shape;101;p15">
            <a:extLst>
              <a:ext uri="{FF2B5EF4-FFF2-40B4-BE49-F238E27FC236}">
                <a16:creationId xmlns:a16="http://schemas.microsoft.com/office/drawing/2014/main" id="{B43BE8F8-2B30-4546-897D-50F2498F85E6}"/>
              </a:ext>
            </a:extLst>
          </p:cNvPr>
          <p:cNvPicPr preferRelativeResize="0"/>
          <p:nvPr/>
        </p:nvPicPr>
        <p:blipFill rotWithShape="1">
          <a:blip r:embed="rId4">
            <a:alphaModFix/>
          </a:blip>
          <a:srcRect/>
          <a:stretch/>
        </p:blipFill>
        <p:spPr>
          <a:xfrm>
            <a:off x="1922333" y="2566870"/>
            <a:ext cx="2326723" cy="3300941"/>
          </a:xfrm>
          <a:prstGeom prst="rect">
            <a:avLst/>
          </a:prstGeom>
          <a:noFill/>
          <a:ln>
            <a:noFill/>
          </a:ln>
        </p:spPr>
      </p:pic>
      <p:sp>
        <p:nvSpPr>
          <p:cNvPr id="32" name="Google Shape;1208;p150">
            <a:extLst>
              <a:ext uri="{FF2B5EF4-FFF2-40B4-BE49-F238E27FC236}">
                <a16:creationId xmlns:a16="http://schemas.microsoft.com/office/drawing/2014/main" id="{1F91060E-5AC8-475C-A80F-1337DEAE7FFE}"/>
              </a:ext>
            </a:extLst>
          </p:cNvPr>
          <p:cNvSpPr txBox="1"/>
          <p:nvPr/>
        </p:nvSpPr>
        <p:spPr>
          <a:xfrm>
            <a:off x="8082918" y="1733617"/>
            <a:ext cx="2155629" cy="325810"/>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Careers library</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3" name="Google Shape;1208;p150">
            <a:extLst>
              <a:ext uri="{FF2B5EF4-FFF2-40B4-BE49-F238E27FC236}">
                <a16:creationId xmlns:a16="http://schemas.microsoft.com/office/drawing/2014/main" id="{231BC7D5-8328-4E3F-A548-33F79D81CD00}"/>
              </a:ext>
            </a:extLst>
          </p:cNvPr>
          <p:cNvSpPr txBox="1"/>
          <p:nvPr/>
        </p:nvSpPr>
        <p:spPr>
          <a:xfrm>
            <a:off x="8086251" y="2173982"/>
            <a:ext cx="2155629"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library</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4" name="Google Shape;1208;p150">
            <a:extLst>
              <a:ext uri="{FF2B5EF4-FFF2-40B4-BE49-F238E27FC236}">
                <a16:creationId xmlns:a16="http://schemas.microsoft.com/office/drawing/2014/main" id="{3047D090-650A-4D8E-8E69-02E5E9174467}"/>
              </a:ext>
            </a:extLst>
          </p:cNvPr>
          <p:cNvSpPr txBox="1"/>
          <p:nvPr/>
        </p:nvSpPr>
        <p:spPr>
          <a:xfrm>
            <a:off x="8086254" y="2606010"/>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library</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5" name="Google Shape;1208;p150">
            <a:extLst>
              <a:ext uri="{FF2B5EF4-FFF2-40B4-BE49-F238E27FC236}">
                <a16:creationId xmlns:a16="http://schemas.microsoft.com/office/drawing/2014/main" id="{342712E6-F25B-40CE-A3CE-7A728066A956}"/>
              </a:ext>
            </a:extLst>
          </p:cNvPr>
          <p:cNvSpPr txBox="1"/>
          <p:nvPr/>
        </p:nvSpPr>
        <p:spPr>
          <a:xfrm>
            <a:off x="8086261" y="3038393"/>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MOOC</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6" name="Google Shape;1208;p150">
            <a:extLst>
              <a:ext uri="{FF2B5EF4-FFF2-40B4-BE49-F238E27FC236}">
                <a16:creationId xmlns:a16="http://schemas.microsoft.com/office/drawing/2014/main" id="{DC37069D-19D2-41A0-847E-95680A8B9F30}"/>
              </a:ext>
            </a:extLst>
          </p:cNvPr>
          <p:cNvSpPr txBox="1"/>
          <p:nvPr/>
        </p:nvSpPr>
        <p:spPr>
          <a:xfrm>
            <a:off x="8082917" y="3462653"/>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Personality profile</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 name="Google Shape;1208;p150">
            <a:hlinkClick r:id="rId5" action="ppaction://hlinksldjump"/>
            <a:extLst>
              <a:ext uri="{FF2B5EF4-FFF2-40B4-BE49-F238E27FC236}">
                <a16:creationId xmlns:a16="http://schemas.microsoft.com/office/drawing/2014/main" id="{97327A92-50FC-4209-B34F-072063C217BC}"/>
              </a:ext>
            </a:extLst>
          </p:cNvPr>
          <p:cNvSpPr txBox="1"/>
          <p:nvPr/>
        </p:nvSpPr>
        <p:spPr>
          <a:xfrm>
            <a:off x="8081352" y="3886913"/>
            <a:ext cx="2155630"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400970854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F60740-142A-4601-AF59-C7EB232AA070}"/>
              </a:ext>
            </a:extLst>
          </p:cNvPr>
          <p:cNvSpPr txBox="1"/>
          <p:nvPr/>
        </p:nvSpPr>
        <p:spPr>
          <a:xfrm>
            <a:off x="6396749" y="564698"/>
            <a:ext cx="5480060" cy="512146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first page gives you extra information about the process.</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Please </a:t>
            </a:r>
            <a:r>
              <a:rPr lang="en-US" sz="2000" dirty="0" err="1">
                <a:latin typeface="Open Sans" panose="020B0606030504020204" pitchFamily="34" charset="0"/>
                <a:ea typeface="Open Sans" panose="020B0606030504020204" pitchFamily="34" charset="0"/>
                <a:cs typeface="Open Sans" panose="020B0606030504020204" pitchFamily="34" charset="0"/>
                <a:sym typeface="Calibri"/>
              </a:rPr>
              <a:t>familiarise</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yourself with some of the important details about colleges / sixth forms.</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need to take these factors into consideration when making your applications.</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7076782B-D2D1-4232-AD4A-D5224EDBA04C}"/>
              </a:ext>
            </a:extLst>
          </p:cNvPr>
          <p:cNvPicPr>
            <a:picLocks noChangeAspect="1"/>
          </p:cNvPicPr>
          <p:nvPr/>
        </p:nvPicPr>
        <p:blipFill>
          <a:blip r:embed="rId3"/>
          <a:stretch>
            <a:fillRect/>
          </a:stretch>
        </p:blipFill>
        <p:spPr>
          <a:xfrm>
            <a:off x="147145" y="1093076"/>
            <a:ext cx="6106157" cy="4429957"/>
          </a:xfrm>
          <a:prstGeom prst="rect">
            <a:avLst/>
          </a:prstGeom>
        </p:spPr>
      </p:pic>
    </p:spTree>
    <p:extLst>
      <p:ext uri="{BB962C8B-B14F-4D97-AF65-F5344CB8AC3E}">
        <p14:creationId xmlns:p14="http://schemas.microsoft.com/office/powerpoint/2010/main" val="24795577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2"/>
        <p:cNvGrpSpPr/>
        <p:nvPr/>
      </p:nvGrpSpPr>
      <p:grpSpPr>
        <a:xfrm>
          <a:off x="0" y="0"/>
          <a:ext cx="0" cy="0"/>
          <a:chOff x="0" y="0"/>
          <a:chExt cx="0" cy="0"/>
        </a:xfrm>
      </p:grpSpPr>
      <p:sp>
        <p:nvSpPr>
          <p:cNvPr id="1153" name="Google Shape;1153;p144"/>
          <p:cNvSpPr/>
          <p:nvPr/>
        </p:nvSpPr>
        <p:spPr>
          <a:xfrm>
            <a:off x="6774873" y="612844"/>
            <a:ext cx="4986986" cy="5632311"/>
          </a:xfrm>
          <a:prstGeom prst="rect">
            <a:avLst/>
          </a:prstGeom>
          <a:noFill/>
          <a:ln>
            <a:noFill/>
          </a:ln>
        </p:spPr>
        <p:txBody>
          <a:bodyPr spcFirstLastPara="1" wrap="square" lIns="91425" tIns="45700" rIns="91425" bIns="45700"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see a list of courses. You can use the search bar to type in a keyword.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Alternatively, you can sort this list by subject area, alphabetically, by the number of courses offered at the moment, average salary upon completion, or the numbers of jobs.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topics that interest you, up to a maximum of 10.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54" name="Google Shape;1154;p144"/>
          <p:cNvPicPr preferRelativeResize="0"/>
          <p:nvPr/>
        </p:nvPicPr>
        <p:blipFill>
          <a:blip r:embed="rId4"/>
          <a:srcRect/>
          <a:stretch/>
        </p:blipFill>
        <p:spPr>
          <a:xfrm>
            <a:off x="713230" y="706631"/>
            <a:ext cx="5573270" cy="4873287"/>
          </a:xfrm>
          <a:prstGeom prst="rect">
            <a:avLst/>
          </a:prstGeom>
          <a:noFill/>
          <a:ln w="9525" cap="flat" cmpd="sng">
            <a:noFill/>
            <a:prstDash val="solid"/>
            <a:round/>
            <a:headEnd type="none" w="sm" len="sm"/>
            <a:tailEnd type="none" w="sm" len="sm"/>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62BB1-656F-44BC-9999-51DEA1B3C3A7}"/>
              </a:ext>
            </a:extLst>
          </p:cNvPr>
          <p:cNvPicPr>
            <a:picLocks noChangeAspect="1"/>
          </p:cNvPicPr>
          <p:nvPr/>
        </p:nvPicPr>
        <p:blipFill>
          <a:blip r:embed="rId3"/>
          <a:stretch>
            <a:fillRect/>
          </a:stretch>
        </p:blipFill>
        <p:spPr>
          <a:xfrm>
            <a:off x="1063105" y="720090"/>
            <a:ext cx="5527879" cy="4960620"/>
          </a:xfrm>
          <a:prstGeom prst="rect">
            <a:avLst/>
          </a:prstGeom>
        </p:spPr>
      </p:pic>
      <p:sp>
        <p:nvSpPr>
          <p:cNvPr id="3" name="Rectangle 2">
            <a:extLst>
              <a:ext uri="{FF2B5EF4-FFF2-40B4-BE49-F238E27FC236}">
                <a16:creationId xmlns:a16="http://schemas.microsoft.com/office/drawing/2014/main" id="{E20F4D08-0869-49CB-9517-31336CC3E746}"/>
              </a:ext>
            </a:extLst>
          </p:cNvPr>
          <p:cNvSpPr/>
          <p:nvPr/>
        </p:nvSpPr>
        <p:spPr>
          <a:xfrm>
            <a:off x="7079672" y="870499"/>
            <a:ext cx="4319154"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 map on the next page </a:t>
            </a: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allows you to narrow your search depending on distance limits as a mile radius from your postcode.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You can change your postcode on this page too.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Once you’ve selected a mile radius, click ‘next’.</a:t>
            </a:r>
            <a:endParaRPr lang="en-GB"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8B44835-C082-4E54-B398-E04ACC70E12D}"/>
              </a:ext>
            </a:extLst>
          </p:cNvPr>
          <p:cNvPicPr>
            <a:picLocks noChangeAspect="1"/>
          </p:cNvPicPr>
          <p:nvPr/>
        </p:nvPicPr>
        <p:blipFill>
          <a:blip r:embed="rId4"/>
          <a:stretch>
            <a:fillRect/>
          </a:stretch>
        </p:blipFill>
        <p:spPr>
          <a:xfrm>
            <a:off x="1063105" y="1591035"/>
            <a:ext cx="3121423" cy="475529"/>
          </a:xfrm>
          <a:prstGeom prst="rect">
            <a:avLst/>
          </a:prstGeom>
        </p:spPr>
      </p:pic>
    </p:spTree>
    <p:extLst>
      <p:ext uri="{BB962C8B-B14F-4D97-AF65-F5344CB8AC3E}">
        <p14:creationId xmlns:p14="http://schemas.microsoft.com/office/powerpoint/2010/main" val="13499195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9"/>
        <p:cNvGrpSpPr/>
        <p:nvPr/>
      </p:nvGrpSpPr>
      <p:grpSpPr>
        <a:xfrm>
          <a:off x="0" y="0"/>
          <a:ext cx="0" cy="0"/>
          <a:chOff x="0" y="0"/>
          <a:chExt cx="0" cy="0"/>
        </a:xfrm>
      </p:grpSpPr>
      <p:pic>
        <p:nvPicPr>
          <p:cNvPr id="1160" name="Google Shape;1160;p145"/>
          <p:cNvPicPr preferRelativeResize="0"/>
          <p:nvPr/>
        </p:nvPicPr>
        <p:blipFill>
          <a:blip r:embed="rId4"/>
          <a:srcRect/>
          <a:stretch/>
        </p:blipFill>
        <p:spPr>
          <a:xfrm>
            <a:off x="925033" y="1041990"/>
            <a:ext cx="6822831" cy="4319065"/>
          </a:xfrm>
          <a:prstGeom prst="rect">
            <a:avLst/>
          </a:prstGeom>
          <a:noFill/>
          <a:ln w="9525" cap="flat" cmpd="sng">
            <a:noFill/>
            <a:prstDash val="solid"/>
            <a:round/>
            <a:headEnd type="none" w="sm" len="sm"/>
            <a:tailEnd type="none" w="sm" len="sm"/>
          </a:ln>
        </p:spPr>
      </p:pic>
      <p:sp>
        <p:nvSpPr>
          <p:cNvPr id="1161" name="Google Shape;1161;p145"/>
          <p:cNvSpPr/>
          <p:nvPr/>
        </p:nvSpPr>
        <p:spPr>
          <a:xfrm>
            <a:off x="8102010" y="1012954"/>
            <a:ext cx="3777788" cy="483209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Longlist page shows you all the current courses for your chosen topics, sorted into three columns based on the level of qualification.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find the ones you’re most interested in.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66"/>
        <p:cNvGrpSpPr/>
        <p:nvPr/>
      </p:nvGrpSpPr>
      <p:grpSpPr>
        <a:xfrm>
          <a:off x="0" y="0"/>
          <a:ext cx="0" cy="0"/>
          <a:chOff x="0" y="0"/>
          <a:chExt cx="0" cy="0"/>
        </a:xfrm>
      </p:grpSpPr>
      <p:sp>
        <p:nvSpPr>
          <p:cNvPr id="1167" name="Google Shape;1167;p146"/>
          <p:cNvSpPr/>
          <p:nvPr/>
        </p:nvSpPr>
        <p:spPr>
          <a:xfrm>
            <a:off x="386400" y="3429000"/>
            <a:ext cx="11419200" cy="230832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courses that are on your shortlist (red markers), as well as your location (blue marker).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click on a red marker, and click ‘More info’, you’ll be taken straight to the course on your shortlist. Alternatively, you can just scroll down to view all the courses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68" name="Google Shape;1168;p146"/>
          <p:cNvPicPr preferRelativeResize="0"/>
          <p:nvPr/>
        </p:nvPicPr>
        <p:blipFill>
          <a:blip r:embed="rId4"/>
          <a:srcRect/>
          <a:stretch/>
        </p:blipFill>
        <p:spPr>
          <a:xfrm>
            <a:off x="3224419" y="643039"/>
            <a:ext cx="5743161" cy="2604052"/>
          </a:xfrm>
          <a:prstGeom prst="rect">
            <a:avLst/>
          </a:prstGeom>
          <a:noFill/>
          <a:ln w="9525" cap="flat" cmpd="sng">
            <a:noFill/>
            <a:prstDash val="solid"/>
            <a:round/>
            <a:headEnd type="none" w="sm" len="sm"/>
            <a:tailEnd type="none" w="sm" len="sm"/>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2"/>
        <p:cNvGrpSpPr/>
        <p:nvPr/>
      </p:nvGrpSpPr>
      <p:grpSpPr>
        <a:xfrm>
          <a:off x="0" y="0"/>
          <a:ext cx="0" cy="0"/>
          <a:chOff x="0" y="0"/>
          <a:chExt cx="0" cy="0"/>
        </a:xfrm>
      </p:grpSpPr>
      <p:sp>
        <p:nvSpPr>
          <p:cNvPr id="1173" name="Google Shape;1173;p147"/>
          <p:cNvSpPr/>
          <p:nvPr/>
        </p:nvSpPr>
        <p:spPr>
          <a:xfrm>
            <a:off x="6568378" y="587523"/>
            <a:ext cx="5284828" cy="532933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impartial information about each course.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courses. From the Shortlist page you can also delete courses.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74" name="Google Shape;1174;p147"/>
          <p:cNvPicPr preferRelativeResize="0"/>
          <p:nvPr/>
        </p:nvPicPr>
        <p:blipFill>
          <a:blip r:embed="rId4"/>
          <a:srcRect/>
          <a:stretch/>
        </p:blipFill>
        <p:spPr>
          <a:xfrm>
            <a:off x="956946" y="587523"/>
            <a:ext cx="5215253" cy="4968451"/>
          </a:xfrm>
          <a:prstGeom prst="rect">
            <a:avLst/>
          </a:prstGeom>
          <a:noFill/>
          <a:ln w="9525" cap="flat" cmpd="sng">
            <a:noFill/>
            <a:prstDash val="solid"/>
            <a:round/>
            <a:headEnd type="none" w="sm" len="sm"/>
            <a:tailEnd type="none" w="sm" len="sm"/>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78"/>
        <p:cNvGrpSpPr/>
        <p:nvPr/>
      </p:nvGrpSpPr>
      <p:grpSpPr>
        <a:xfrm>
          <a:off x="0" y="0"/>
          <a:ext cx="0" cy="0"/>
          <a:chOff x="0" y="0"/>
          <a:chExt cx="0" cy="0"/>
        </a:xfrm>
      </p:grpSpPr>
      <p:sp>
        <p:nvSpPr>
          <p:cNvPr id="1179" name="Google Shape;1179;p148"/>
          <p:cNvSpPr/>
          <p:nvPr/>
        </p:nvSpPr>
        <p:spPr>
          <a:xfrm>
            <a:off x="7543563" y="1053554"/>
            <a:ext cx="4313819" cy="4616878"/>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copy of your shortlist will be emailed to you. Click here to view it straight away and download your shortlist as a PDF file.</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colleges and sixth forms.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p:txBody>
      </p:sp>
      <p:pic>
        <p:nvPicPr>
          <p:cNvPr id="1180" name="Google Shape;1180;p148"/>
          <p:cNvPicPr preferRelativeResize="0"/>
          <p:nvPr/>
        </p:nvPicPr>
        <p:blipFill>
          <a:blip r:embed="rId4"/>
          <a:srcRect/>
          <a:stretch/>
        </p:blipFill>
        <p:spPr>
          <a:xfrm>
            <a:off x="690921" y="978010"/>
            <a:ext cx="6605865" cy="4418090"/>
          </a:xfrm>
          <a:prstGeom prst="rect">
            <a:avLst/>
          </a:prstGeom>
          <a:noFill/>
          <a:ln>
            <a:noFill/>
          </a:ln>
        </p:spPr>
      </p:pic>
      <p:sp>
        <p:nvSpPr>
          <p:cNvPr id="6" name="TextBox 5">
            <a:extLst>
              <a:ext uri="{FF2B5EF4-FFF2-40B4-BE49-F238E27FC236}">
                <a16:creationId xmlns:a16="http://schemas.microsoft.com/office/drawing/2014/main" id="{BB2035CB-3352-48E5-95AB-76F41E979196}"/>
              </a:ext>
            </a:extLst>
          </p:cNvPr>
          <p:cNvSpPr txBox="1"/>
          <p:nvPr/>
        </p:nvSpPr>
        <p:spPr>
          <a:xfrm flipV="1">
            <a:off x="1796903" y="3428999"/>
            <a:ext cx="5241850" cy="467835"/>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0784D427-3131-4884-BF55-B59BD9829842}"/>
              </a:ext>
            </a:extLst>
          </p:cNvPr>
          <p:cNvSpPr txBox="1"/>
          <p:nvPr/>
        </p:nvSpPr>
        <p:spPr>
          <a:xfrm flipV="1">
            <a:off x="1582901" y="2655422"/>
            <a:ext cx="2914671" cy="467834"/>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494002" y="834887"/>
            <a:ext cx="5190535" cy="3789527"/>
          </a:xfrm>
          <a:prstGeom prst="rect">
            <a:avLst/>
          </a:prstGeom>
          <a:noFill/>
          <a:ln w="9525" cap="flat" cmpd="sng">
            <a:noFill/>
            <a:prstDash val="solid"/>
            <a:round/>
            <a:headEnd type="none" w="sm" len="sm"/>
            <a:tailEnd type="none" w="sm" len="sm"/>
          </a:ln>
        </p:spPr>
      </p:pic>
      <p:pic>
        <p:nvPicPr>
          <p:cNvPr id="3" name="Picture 2">
            <a:extLst>
              <a:ext uri="{FF2B5EF4-FFF2-40B4-BE49-F238E27FC236}">
                <a16:creationId xmlns:a16="http://schemas.microsoft.com/office/drawing/2014/main" id="{29B5D7D5-FB77-44DD-9380-7E34CE2A858C}"/>
              </a:ext>
            </a:extLst>
          </p:cNvPr>
          <p:cNvPicPr>
            <a:picLocks noChangeAspect="1"/>
          </p:cNvPicPr>
          <p:nvPr/>
        </p:nvPicPr>
        <p:blipFill>
          <a:blip r:embed="rId5"/>
          <a:stretch>
            <a:fillRect/>
          </a:stretch>
        </p:blipFill>
        <p:spPr>
          <a:xfrm>
            <a:off x="1507463" y="2142328"/>
            <a:ext cx="3491949" cy="1875743"/>
          </a:xfrm>
          <a:prstGeom prst="rect">
            <a:avLst/>
          </a:prstGeom>
        </p:spPr>
      </p:pic>
    </p:spTree>
    <p:extLst>
      <p:ext uri="{BB962C8B-B14F-4D97-AF65-F5344CB8AC3E}">
        <p14:creationId xmlns:p14="http://schemas.microsoft.com/office/powerpoint/2010/main" val="19094206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9889929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Canadian university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358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8734207"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Careers library</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60624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68546" y="1605611"/>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Canadian universities tool allows you to research every English-taught undergraduate program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offered in Canada.</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use its unique filtering and ranking tools to allow you to focus on key areas of interest and things that suit you best!</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D3ED21B9-D67E-4862-8D2C-218ADD9539F3}"/>
              </a:ext>
            </a:extLst>
          </p:cNvPr>
          <p:cNvPicPr>
            <a:picLocks noChangeAspect="1"/>
          </p:cNvPicPr>
          <p:nvPr/>
        </p:nvPicPr>
        <p:blipFill>
          <a:blip r:embed="rId4"/>
          <a:stretch>
            <a:fillRect/>
          </a:stretch>
        </p:blipFill>
        <p:spPr>
          <a:xfrm>
            <a:off x="7636751" y="2679566"/>
            <a:ext cx="2977204" cy="1498868"/>
          </a:xfrm>
          <a:prstGeom prst="rect">
            <a:avLst/>
          </a:prstGeom>
        </p:spPr>
      </p:pic>
    </p:spTree>
    <p:extLst>
      <p:ext uri="{BB962C8B-B14F-4D97-AF65-F5344CB8AC3E}">
        <p14:creationId xmlns:p14="http://schemas.microsoft.com/office/powerpoint/2010/main" val="24463778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29"/>
        <p:cNvGrpSpPr/>
        <p:nvPr/>
      </p:nvGrpSpPr>
      <p:grpSpPr>
        <a:xfrm>
          <a:off x="0" y="0"/>
          <a:ext cx="0" cy="0"/>
          <a:chOff x="0" y="0"/>
          <a:chExt cx="0" cy="0"/>
        </a:xfrm>
      </p:grpSpPr>
      <p:sp>
        <p:nvSpPr>
          <p:cNvPr id="1230" name="Google Shape;1230;p153"/>
          <p:cNvSpPr/>
          <p:nvPr/>
        </p:nvSpPr>
        <p:spPr>
          <a:xfrm>
            <a:off x="7040068" y="359314"/>
            <a:ext cx="4757679" cy="529375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Familiarise yourself with some of the important details about study in Canada listed on this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need to take these comparisons into consideration when applying for Canadian universities.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31" name="Google Shape;1231;p153"/>
          <p:cNvPicPr preferRelativeResize="0"/>
          <p:nvPr/>
        </p:nvPicPr>
        <p:blipFill>
          <a:blip r:embed="rId4"/>
          <a:srcRect/>
          <a:stretch/>
        </p:blipFill>
        <p:spPr>
          <a:xfrm>
            <a:off x="792975" y="790436"/>
            <a:ext cx="5881531" cy="4862635"/>
          </a:xfrm>
          <a:prstGeom prst="rect">
            <a:avLst/>
          </a:prstGeom>
          <a:noFill/>
          <a:ln w="9525" cap="flat" cmpd="sng">
            <a:noFill/>
            <a:prstDash val="solid"/>
            <a:round/>
            <a:headEnd type="none" w="sm" len="sm"/>
            <a:tailEnd type="none" w="sm" len="sm"/>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35"/>
        <p:cNvGrpSpPr/>
        <p:nvPr/>
      </p:nvGrpSpPr>
      <p:grpSpPr>
        <a:xfrm>
          <a:off x="0" y="0"/>
          <a:ext cx="0" cy="0"/>
          <a:chOff x="0" y="0"/>
          <a:chExt cx="0" cy="0"/>
        </a:xfrm>
      </p:grpSpPr>
      <p:pic>
        <p:nvPicPr>
          <p:cNvPr id="1236" name="Google Shape;1236;p154"/>
          <p:cNvPicPr preferRelativeResize="0"/>
          <p:nvPr/>
        </p:nvPicPr>
        <p:blipFill>
          <a:blip r:embed="rId4"/>
          <a:srcRect/>
          <a:stretch/>
        </p:blipFill>
        <p:spPr>
          <a:xfrm>
            <a:off x="870537" y="1566135"/>
            <a:ext cx="6515002" cy="2989714"/>
          </a:xfrm>
          <a:prstGeom prst="rect">
            <a:avLst/>
          </a:prstGeom>
          <a:noFill/>
          <a:ln w="9525" cap="flat" cmpd="sng">
            <a:noFill/>
            <a:prstDash val="solid"/>
            <a:round/>
            <a:headEnd type="none" w="sm" len="sm"/>
            <a:tailEnd type="none" w="sm" len="sm"/>
          </a:ln>
        </p:spPr>
      </p:pic>
      <p:sp>
        <p:nvSpPr>
          <p:cNvPr id="1237" name="Google Shape;1237;p154"/>
          <p:cNvSpPr/>
          <p:nvPr/>
        </p:nvSpPr>
        <p:spPr>
          <a:xfrm>
            <a:off x="7942625" y="2089160"/>
            <a:ext cx="3511297" cy="298971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Enter your nationality. This is going to affect some of the fee information you will see later on in the tool.</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42"/>
        <p:cNvGrpSpPr/>
        <p:nvPr/>
      </p:nvGrpSpPr>
      <p:grpSpPr>
        <a:xfrm>
          <a:off x="0" y="0"/>
          <a:ext cx="0" cy="0"/>
          <a:chOff x="0" y="0"/>
          <a:chExt cx="0" cy="0"/>
        </a:xfrm>
      </p:grpSpPr>
      <p:pic>
        <p:nvPicPr>
          <p:cNvPr id="1243" name="Google Shape;1243;p155"/>
          <p:cNvPicPr preferRelativeResize="0"/>
          <p:nvPr/>
        </p:nvPicPr>
        <p:blipFill>
          <a:blip r:embed="rId4"/>
          <a:srcRect/>
          <a:stretch/>
        </p:blipFill>
        <p:spPr>
          <a:xfrm>
            <a:off x="1013791" y="1145511"/>
            <a:ext cx="6458315" cy="3856127"/>
          </a:xfrm>
          <a:prstGeom prst="rect">
            <a:avLst/>
          </a:prstGeom>
          <a:noFill/>
          <a:ln w="9525" cap="flat" cmpd="sng">
            <a:noFill/>
            <a:prstDash val="solid"/>
            <a:round/>
            <a:headEnd type="none" w="sm" len="sm"/>
            <a:tailEnd type="none" w="sm" len="sm"/>
          </a:ln>
        </p:spPr>
      </p:pic>
      <p:sp>
        <p:nvSpPr>
          <p:cNvPr id="1244" name="Google Shape;1244;p155"/>
          <p:cNvSpPr/>
          <p:nvPr/>
        </p:nvSpPr>
        <p:spPr>
          <a:xfrm>
            <a:off x="7945693" y="995429"/>
            <a:ext cx="3456384" cy="43242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the category that best matches the qualifications and highest grades you are likely to have at the end of year 13.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 grades will be used to determine the universities available for you.</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49"/>
        <p:cNvGrpSpPr/>
        <p:nvPr/>
      </p:nvGrpSpPr>
      <p:grpSpPr>
        <a:xfrm>
          <a:off x="0" y="0"/>
          <a:ext cx="0" cy="0"/>
          <a:chOff x="0" y="0"/>
          <a:chExt cx="0" cy="0"/>
        </a:xfrm>
      </p:grpSpPr>
      <p:sp>
        <p:nvSpPr>
          <p:cNvPr id="1251" name="Google Shape;1251;p156"/>
          <p:cNvSpPr/>
          <p:nvPr/>
        </p:nvSpPr>
        <p:spPr>
          <a:xfrm>
            <a:off x="6927574" y="579516"/>
            <a:ext cx="4909930" cy="60016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see a list of subjects that you can choose to do a program with or major in. You can only select </a:t>
            </a:r>
            <a:r>
              <a:rPr lang="en-GB" sz="2000" u="sng"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one</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here.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Search the subjects by subject area, alphabetically, or use the search bar to type in a keyword. The subjects that are linked to that keyword will then appear.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Selecting your subject will take you to the next step.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DA7AC01B-8F51-4CE2-B15E-E3D706187BB2}"/>
              </a:ext>
            </a:extLst>
          </p:cNvPr>
          <p:cNvPicPr>
            <a:picLocks noChangeAspect="1"/>
          </p:cNvPicPr>
          <p:nvPr/>
        </p:nvPicPr>
        <p:blipFill>
          <a:blip r:embed="rId4"/>
          <a:stretch>
            <a:fillRect/>
          </a:stretch>
        </p:blipFill>
        <p:spPr>
          <a:xfrm>
            <a:off x="792654" y="1296873"/>
            <a:ext cx="5697598" cy="3775042"/>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56"/>
        <p:cNvGrpSpPr/>
        <p:nvPr/>
      </p:nvGrpSpPr>
      <p:grpSpPr>
        <a:xfrm>
          <a:off x="0" y="0"/>
          <a:ext cx="0" cy="0"/>
          <a:chOff x="0" y="0"/>
          <a:chExt cx="0" cy="0"/>
        </a:xfrm>
      </p:grpSpPr>
      <p:pic>
        <p:nvPicPr>
          <p:cNvPr id="1257" name="Google Shape;1257;p157"/>
          <p:cNvPicPr preferRelativeResize="0"/>
          <p:nvPr/>
        </p:nvPicPr>
        <p:blipFill>
          <a:blip r:embed="rId4"/>
          <a:srcRect/>
          <a:stretch/>
        </p:blipFill>
        <p:spPr>
          <a:xfrm>
            <a:off x="584878" y="1179820"/>
            <a:ext cx="6822831" cy="3849513"/>
          </a:xfrm>
          <a:prstGeom prst="rect">
            <a:avLst/>
          </a:prstGeom>
          <a:noFill/>
          <a:ln w="9525" cap="flat" cmpd="sng">
            <a:noFill/>
            <a:prstDash val="solid"/>
            <a:round/>
            <a:headEnd type="none" w="sm" len="sm"/>
            <a:tailEnd type="none" w="sm" len="sm"/>
          </a:ln>
        </p:spPr>
      </p:pic>
      <p:sp>
        <p:nvSpPr>
          <p:cNvPr id="1258" name="Google Shape;1258;p157"/>
          <p:cNvSpPr/>
          <p:nvPr/>
        </p:nvSpPr>
        <p:spPr>
          <a:xfrm>
            <a:off x="7744679" y="1087624"/>
            <a:ext cx="4295800" cy="355481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All the programs for your subjects are sorted into three categories based on region.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Pick as many as you like!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narrow down options and personalise your search criteria.</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63"/>
        <p:cNvGrpSpPr/>
        <p:nvPr/>
      </p:nvGrpSpPr>
      <p:grpSpPr>
        <a:xfrm>
          <a:off x="0" y="0"/>
          <a:ext cx="0" cy="0"/>
          <a:chOff x="0" y="0"/>
          <a:chExt cx="0" cy="0"/>
        </a:xfrm>
      </p:grpSpPr>
      <p:pic>
        <p:nvPicPr>
          <p:cNvPr id="1264" name="Google Shape;1264;p158"/>
          <p:cNvPicPr preferRelativeResize="0"/>
          <p:nvPr/>
        </p:nvPicPr>
        <p:blipFill>
          <a:blip r:embed="rId4"/>
          <a:srcRect/>
          <a:stretch/>
        </p:blipFill>
        <p:spPr>
          <a:xfrm>
            <a:off x="523462" y="1678917"/>
            <a:ext cx="5971904" cy="2654543"/>
          </a:xfrm>
          <a:prstGeom prst="rect">
            <a:avLst/>
          </a:prstGeom>
          <a:noFill/>
          <a:ln w="9525" cap="flat" cmpd="sng">
            <a:noFill/>
            <a:prstDash val="solid"/>
            <a:round/>
            <a:headEnd type="none" w="sm" len="sm"/>
            <a:tailEnd type="none" w="sm" len="sm"/>
          </a:ln>
        </p:spPr>
      </p:pic>
      <p:sp>
        <p:nvSpPr>
          <p:cNvPr id="1265" name="Google Shape;1265;p158"/>
          <p:cNvSpPr/>
          <p:nvPr/>
        </p:nvSpPr>
        <p:spPr>
          <a:xfrm>
            <a:off x="7036904" y="625369"/>
            <a:ext cx="4631634" cy="230832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programs that are on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program on your shortlist. Alternatively, you can just scroll down to view all the programs in your shortlist.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69"/>
        <p:cNvGrpSpPr/>
        <p:nvPr/>
      </p:nvGrpSpPr>
      <p:grpSpPr>
        <a:xfrm>
          <a:off x="0" y="0"/>
          <a:ext cx="0" cy="0"/>
          <a:chOff x="0" y="0"/>
          <a:chExt cx="0" cy="0"/>
        </a:xfrm>
      </p:grpSpPr>
      <p:pic>
        <p:nvPicPr>
          <p:cNvPr id="1270" name="Google Shape;1270;p159"/>
          <p:cNvPicPr preferRelativeResize="0"/>
          <p:nvPr/>
        </p:nvPicPr>
        <p:blipFill>
          <a:blip r:embed="rId4"/>
          <a:srcRect/>
          <a:stretch/>
        </p:blipFill>
        <p:spPr>
          <a:xfrm>
            <a:off x="1023731" y="828592"/>
            <a:ext cx="4231379" cy="4647180"/>
          </a:xfrm>
          <a:prstGeom prst="rect">
            <a:avLst/>
          </a:prstGeom>
          <a:noFill/>
          <a:ln w="9525" cap="flat" cmpd="sng">
            <a:noFill/>
            <a:prstDash val="solid"/>
            <a:round/>
            <a:headEnd type="none" w="sm" len="sm"/>
            <a:tailEnd type="none" w="sm" len="sm"/>
          </a:ln>
        </p:spPr>
      </p:pic>
      <p:sp>
        <p:nvSpPr>
          <p:cNvPr id="1271" name="Google Shape;1271;p159"/>
          <p:cNvSpPr/>
          <p:nvPr/>
        </p:nvSpPr>
        <p:spPr>
          <a:xfrm>
            <a:off x="5744819" y="689788"/>
            <a:ext cx="5973366" cy="547842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impartial information about each program.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programs. From the Shortlist page you can also delete programs.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275"/>
        <p:cNvGrpSpPr/>
        <p:nvPr/>
      </p:nvGrpSpPr>
      <p:grpSpPr>
        <a:xfrm>
          <a:off x="0" y="0"/>
          <a:ext cx="0" cy="0"/>
          <a:chOff x="0" y="0"/>
          <a:chExt cx="0" cy="0"/>
        </a:xfrm>
      </p:grpSpPr>
      <p:sp>
        <p:nvSpPr>
          <p:cNvPr id="1277" name="Google Shape;1277;p160"/>
          <p:cNvSpPr/>
          <p:nvPr/>
        </p:nvSpPr>
        <p:spPr>
          <a:xfrm>
            <a:off x="7030174" y="1340300"/>
            <a:ext cx="4593257" cy="341632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Click here to view it straight away.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Canadian universities.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E2C3423E-0243-4F2E-9BD8-600F0CD2A621}"/>
              </a:ext>
            </a:extLst>
          </p:cNvPr>
          <p:cNvPicPr>
            <a:picLocks noChangeAspect="1"/>
          </p:cNvPicPr>
          <p:nvPr/>
        </p:nvPicPr>
        <p:blipFill>
          <a:blip r:embed="rId4"/>
          <a:stretch>
            <a:fillRect/>
          </a:stretch>
        </p:blipFill>
        <p:spPr>
          <a:xfrm>
            <a:off x="611639" y="1004473"/>
            <a:ext cx="6130994" cy="4283881"/>
          </a:xfrm>
          <a:prstGeom prst="rect">
            <a:avLst/>
          </a:prstGeom>
        </p:spPr>
      </p:pic>
      <p:sp>
        <p:nvSpPr>
          <p:cNvPr id="6" name="TextBox 5">
            <a:extLst>
              <a:ext uri="{FF2B5EF4-FFF2-40B4-BE49-F238E27FC236}">
                <a16:creationId xmlns:a16="http://schemas.microsoft.com/office/drawing/2014/main" id="{287662A4-011F-4C2E-AAD1-829BACD8261B}"/>
              </a:ext>
            </a:extLst>
          </p:cNvPr>
          <p:cNvSpPr txBox="1"/>
          <p:nvPr/>
        </p:nvSpPr>
        <p:spPr>
          <a:xfrm flipV="1">
            <a:off x="1860698" y="3506001"/>
            <a:ext cx="4582632" cy="353617"/>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F079CFA8-7E6F-4BA9-997B-B5B57971645E}"/>
              </a:ext>
            </a:extLst>
          </p:cNvPr>
          <p:cNvSpPr txBox="1"/>
          <p:nvPr/>
        </p:nvSpPr>
        <p:spPr>
          <a:xfrm flipV="1">
            <a:off x="1562986" y="2711298"/>
            <a:ext cx="2743200" cy="467835"/>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7EC662B7-6935-4FCC-8A4A-2480BA3B21F9}"/>
              </a:ext>
            </a:extLst>
          </p:cNvPr>
          <p:cNvGrpSpPr/>
          <p:nvPr/>
        </p:nvGrpSpPr>
        <p:grpSpPr>
          <a:xfrm>
            <a:off x="1788745" y="834887"/>
            <a:ext cx="8614510" cy="3789527"/>
            <a:chOff x="1572281" y="834887"/>
            <a:chExt cx="8614510" cy="3789527"/>
          </a:xfrm>
        </p:grpSpPr>
        <p:pic>
          <p:nvPicPr>
            <p:cNvPr id="755" name="Google Shape;755;p93"/>
            <p:cNvPicPr preferRelativeResize="0"/>
            <p:nvPr/>
          </p:nvPicPr>
          <p:blipFill>
            <a:blip r:embed="rId4"/>
            <a:srcRect/>
            <a:stretch/>
          </p:blipFill>
          <p:spPr>
            <a:xfrm>
              <a:off x="5097281" y="834887"/>
              <a:ext cx="5089510" cy="3789527"/>
            </a:xfrm>
            <a:prstGeom prst="rect">
              <a:avLst/>
            </a:prstGeom>
            <a:noFill/>
            <a:ln w="9525" cap="flat" cmpd="sng">
              <a:noFill/>
              <a:prstDash val="solid"/>
              <a:round/>
              <a:headEnd type="none" w="sm" len="sm"/>
              <a:tailEnd type="none" w="sm" len="sm"/>
            </a:ln>
          </p:spPr>
        </p:pic>
        <p:pic>
          <p:nvPicPr>
            <p:cNvPr id="3" name="Picture 2">
              <a:extLst>
                <a:ext uri="{FF2B5EF4-FFF2-40B4-BE49-F238E27FC236}">
                  <a16:creationId xmlns:a16="http://schemas.microsoft.com/office/drawing/2014/main" id="{75FCC808-5ADB-4193-9387-3D8323AD7C66}"/>
                </a:ext>
              </a:extLst>
            </p:cNvPr>
            <p:cNvPicPr>
              <a:picLocks noChangeAspect="1"/>
            </p:cNvPicPr>
            <p:nvPr/>
          </p:nvPicPr>
          <p:blipFill>
            <a:blip r:embed="rId5"/>
            <a:stretch>
              <a:fillRect/>
            </a:stretch>
          </p:blipFill>
          <p:spPr>
            <a:xfrm>
              <a:off x="1572281" y="2038350"/>
              <a:ext cx="2762250" cy="1390650"/>
            </a:xfrm>
            <a:prstGeom prst="rect">
              <a:avLst/>
            </a:prstGeom>
          </p:spPr>
        </p:pic>
      </p:grpSp>
    </p:spTree>
    <p:extLst>
      <p:ext uri="{BB962C8B-B14F-4D97-AF65-F5344CB8AC3E}">
        <p14:creationId xmlns:p14="http://schemas.microsoft.com/office/powerpoint/2010/main" val="149724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28793" y="1870033"/>
            <a:ext cx="5989855" cy="485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Careers library allows you to explore different career options by providing information from a range of sources, including interviews with people working within the industry.</a:t>
            </a:r>
          </a:p>
          <a:p>
            <a:pPr marL="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896340B-E231-4B50-A52B-2637EAD5AB58}"/>
              </a:ext>
            </a:extLst>
          </p:cNvPr>
          <p:cNvPicPr>
            <a:picLocks noChangeAspect="1"/>
          </p:cNvPicPr>
          <p:nvPr/>
        </p:nvPicPr>
        <p:blipFill>
          <a:blip r:embed="rId4"/>
          <a:stretch>
            <a:fillRect/>
          </a:stretch>
        </p:blipFill>
        <p:spPr>
          <a:xfrm>
            <a:off x="7724868" y="2165130"/>
            <a:ext cx="3147729" cy="1599332"/>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6020027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Asian university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153561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254923" y="1523176"/>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Asian universities tool allows you to research all of the English-taught undergraduate programs from hundreds of universities, in multiple countries in Asia.</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It will also provide you with guidance on international entry requirements</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1D73404-CE42-4B02-8A7F-558F8E20C2E0}"/>
              </a:ext>
            </a:extLst>
          </p:cNvPr>
          <p:cNvPicPr>
            <a:picLocks noChangeAspect="1"/>
          </p:cNvPicPr>
          <p:nvPr/>
        </p:nvPicPr>
        <p:blipFill>
          <a:blip r:embed="rId4"/>
          <a:stretch>
            <a:fillRect/>
          </a:stretch>
        </p:blipFill>
        <p:spPr>
          <a:xfrm>
            <a:off x="7720832" y="2335199"/>
            <a:ext cx="2957677" cy="1519634"/>
          </a:xfrm>
          <a:prstGeom prst="rect">
            <a:avLst/>
          </a:prstGeom>
        </p:spPr>
      </p:pic>
    </p:spTree>
    <p:extLst>
      <p:ext uri="{BB962C8B-B14F-4D97-AF65-F5344CB8AC3E}">
        <p14:creationId xmlns:p14="http://schemas.microsoft.com/office/powerpoint/2010/main" val="10175478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21FD3-E2A6-489A-A1F8-04D8DEE27711}"/>
              </a:ext>
            </a:extLst>
          </p:cNvPr>
          <p:cNvPicPr>
            <a:picLocks noChangeAspect="1"/>
          </p:cNvPicPr>
          <p:nvPr/>
        </p:nvPicPr>
        <p:blipFill>
          <a:blip r:embed="rId3"/>
          <a:stretch>
            <a:fillRect/>
          </a:stretch>
        </p:blipFill>
        <p:spPr>
          <a:xfrm>
            <a:off x="1110201" y="897007"/>
            <a:ext cx="5419335" cy="4493654"/>
          </a:xfrm>
          <a:prstGeom prst="rect">
            <a:avLst/>
          </a:prstGeom>
        </p:spPr>
      </p:pic>
      <p:sp>
        <p:nvSpPr>
          <p:cNvPr id="3" name="Rectangle 2">
            <a:extLst>
              <a:ext uri="{FF2B5EF4-FFF2-40B4-BE49-F238E27FC236}">
                <a16:creationId xmlns:a16="http://schemas.microsoft.com/office/drawing/2014/main" id="{B6759F1D-5871-46F9-AC99-D5BB7A2E2C91}"/>
              </a:ext>
            </a:extLst>
          </p:cNvPr>
          <p:cNvSpPr/>
          <p:nvPr/>
        </p:nvSpPr>
        <p:spPr>
          <a:xfrm>
            <a:off x="7176052" y="1019586"/>
            <a:ext cx="4452732" cy="512146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first page lists a range of benefits to studying in Asia, including top ranking universities, travel, digital innovation, and food. This </a:t>
            </a:r>
            <a:r>
              <a:rPr lang="en-GB" sz="2000" dirty="0" err="1">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minght</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help you to decide if it is somewhere you would like to study!</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7490986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BB3CAE-ECF6-4751-94C5-8F34A3D3594C}"/>
              </a:ext>
            </a:extLst>
          </p:cNvPr>
          <p:cNvPicPr>
            <a:picLocks noChangeAspect="1"/>
          </p:cNvPicPr>
          <p:nvPr/>
        </p:nvPicPr>
        <p:blipFill>
          <a:blip r:embed="rId3"/>
          <a:stretch>
            <a:fillRect/>
          </a:stretch>
        </p:blipFill>
        <p:spPr>
          <a:xfrm>
            <a:off x="974033" y="1607654"/>
            <a:ext cx="6829839" cy="3117970"/>
          </a:xfrm>
          <a:prstGeom prst="rect">
            <a:avLst/>
          </a:prstGeom>
        </p:spPr>
      </p:pic>
      <p:sp>
        <p:nvSpPr>
          <p:cNvPr id="3" name="Rectangle 2">
            <a:extLst>
              <a:ext uri="{FF2B5EF4-FFF2-40B4-BE49-F238E27FC236}">
                <a16:creationId xmlns:a16="http://schemas.microsoft.com/office/drawing/2014/main" id="{DDD99CF0-C170-48C8-96B3-EAEE1A2B5A56}"/>
              </a:ext>
            </a:extLst>
          </p:cNvPr>
          <p:cNvSpPr/>
          <p:nvPr/>
        </p:nvSpPr>
        <p:spPr>
          <a:xfrm>
            <a:off x="8045610" y="1562338"/>
            <a:ext cx="3414095" cy="327480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Enter your citizenship and the curriculum you study.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will affect some of the deadlines and fee information you’ll see later on in the tool.</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15616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2AB67-FCB8-410C-979C-CF8A4C127F6C}"/>
              </a:ext>
            </a:extLst>
          </p:cNvPr>
          <p:cNvSpPr/>
          <p:nvPr/>
        </p:nvSpPr>
        <p:spPr>
          <a:xfrm>
            <a:off x="8090452" y="675216"/>
            <a:ext cx="3518452" cy="4659802"/>
          </a:xfrm>
          <a:prstGeom prst="rect">
            <a:avLst/>
          </a:prstGeom>
        </p:spPr>
        <p:txBody>
          <a:bodyPr wrap="square">
            <a:sp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 the next page, pick up to 10 subject areas that you are considering studying.</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These can be ranked by subject area, alphabetically, or by the number of programs offered. And don’t forget that you can always search by keyword!</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C643EF29-DA88-4885-A3A3-17BC019FD41E}"/>
              </a:ext>
            </a:extLst>
          </p:cNvPr>
          <p:cNvPicPr>
            <a:picLocks noChangeAspect="1"/>
          </p:cNvPicPr>
          <p:nvPr/>
        </p:nvPicPr>
        <p:blipFill>
          <a:blip r:embed="rId3"/>
          <a:stretch>
            <a:fillRect/>
          </a:stretch>
        </p:blipFill>
        <p:spPr>
          <a:xfrm>
            <a:off x="1137821" y="829071"/>
            <a:ext cx="6237220" cy="4505947"/>
          </a:xfrm>
          <a:prstGeom prst="rect">
            <a:avLst/>
          </a:prstGeom>
        </p:spPr>
      </p:pic>
    </p:spTree>
    <p:extLst>
      <p:ext uri="{BB962C8B-B14F-4D97-AF65-F5344CB8AC3E}">
        <p14:creationId xmlns:p14="http://schemas.microsoft.com/office/powerpoint/2010/main" val="13376497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9D525A-5E42-4119-8D20-0204CB810DAC}"/>
              </a:ext>
            </a:extLst>
          </p:cNvPr>
          <p:cNvPicPr>
            <a:picLocks noChangeAspect="1"/>
          </p:cNvPicPr>
          <p:nvPr/>
        </p:nvPicPr>
        <p:blipFill>
          <a:blip r:embed="rId3"/>
          <a:stretch>
            <a:fillRect/>
          </a:stretch>
        </p:blipFill>
        <p:spPr>
          <a:xfrm>
            <a:off x="891482" y="763316"/>
            <a:ext cx="6098656" cy="4903469"/>
          </a:xfrm>
          <a:prstGeom prst="rect">
            <a:avLst/>
          </a:prstGeom>
        </p:spPr>
      </p:pic>
      <p:sp>
        <p:nvSpPr>
          <p:cNvPr id="3" name="Rectangle 2">
            <a:extLst>
              <a:ext uri="{FF2B5EF4-FFF2-40B4-BE49-F238E27FC236}">
                <a16:creationId xmlns:a16="http://schemas.microsoft.com/office/drawing/2014/main" id="{92F4185E-4528-4158-92CC-235010A17A4C}"/>
              </a:ext>
            </a:extLst>
          </p:cNvPr>
          <p:cNvSpPr/>
          <p:nvPr/>
        </p:nvSpPr>
        <p:spPr>
          <a:xfrm>
            <a:off x="7325591" y="991292"/>
            <a:ext cx="4405745" cy="419813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All the programs for your subjects are sorted into three categories based on region.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Pick as many as you like.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narrow down options and  </a:t>
            </a:r>
            <a:r>
              <a:rPr lang="en-US" sz="2000" dirty="0" err="1">
                <a:latin typeface="Open Sans" panose="020B0606030504020204" pitchFamily="34" charset="0"/>
                <a:ea typeface="Open Sans" panose="020B0606030504020204" pitchFamily="34" charset="0"/>
                <a:cs typeface="Open Sans" panose="020B0606030504020204" pitchFamily="34" charset="0"/>
                <a:sym typeface="Calibri"/>
              </a:rPr>
              <a:t>personalise</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your search criteria.</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393257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42252-9D7C-45CE-87FE-D12298137753}"/>
              </a:ext>
            </a:extLst>
          </p:cNvPr>
          <p:cNvPicPr>
            <a:picLocks noChangeAspect="1"/>
          </p:cNvPicPr>
          <p:nvPr/>
        </p:nvPicPr>
        <p:blipFill>
          <a:blip r:embed="rId3"/>
          <a:stretch>
            <a:fillRect/>
          </a:stretch>
        </p:blipFill>
        <p:spPr>
          <a:xfrm>
            <a:off x="874644" y="1497106"/>
            <a:ext cx="5635487" cy="3191526"/>
          </a:xfrm>
          <a:prstGeom prst="rect">
            <a:avLst/>
          </a:prstGeom>
        </p:spPr>
      </p:pic>
      <p:sp>
        <p:nvSpPr>
          <p:cNvPr id="3" name="Rectangle 2">
            <a:extLst>
              <a:ext uri="{FF2B5EF4-FFF2-40B4-BE49-F238E27FC236}">
                <a16:creationId xmlns:a16="http://schemas.microsoft.com/office/drawing/2014/main" id="{4F17399C-9309-48AC-8F4B-26E7B807BFFC}"/>
              </a:ext>
            </a:extLst>
          </p:cNvPr>
          <p:cNvSpPr/>
          <p:nvPr/>
        </p:nvSpPr>
        <p:spPr>
          <a:xfrm>
            <a:off x="6967903" y="762968"/>
            <a:ext cx="4641573"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programs that are on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program on your shortlist. Alternatively, you can just scroll down to view all the programs in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785640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FF654A-E6C7-48B2-AE8D-D9CB8CB42D24}"/>
              </a:ext>
            </a:extLst>
          </p:cNvPr>
          <p:cNvPicPr>
            <a:picLocks noChangeAspect="1"/>
          </p:cNvPicPr>
          <p:nvPr/>
        </p:nvPicPr>
        <p:blipFill>
          <a:blip r:embed="rId3"/>
          <a:stretch>
            <a:fillRect/>
          </a:stretch>
        </p:blipFill>
        <p:spPr>
          <a:xfrm>
            <a:off x="935620" y="626161"/>
            <a:ext cx="5258785" cy="4999383"/>
          </a:xfrm>
          <a:prstGeom prst="rect">
            <a:avLst/>
          </a:prstGeom>
        </p:spPr>
      </p:pic>
      <p:sp>
        <p:nvSpPr>
          <p:cNvPr id="3" name="Rectangle 2">
            <a:extLst>
              <a:ext uri="{FF2B5EF4-FFF2-40B4-BE49-F238E27FC236}">
                <a16:creationId xmlns:a16="http://schemas.microsoft.com/office/drawing/2014/main" id="{E6E20807-0288-49C5-8EA0-6A933C4F45F0}"/>
              </a:ext>
            </a:extLst>
          </p:cNvPr>
          <p:cNvSpPr/>
          <p:nvPr/>
        </p:nvSpPr>
        <p:spPr>
          <a:xfrm>
            <a:off x="6634684" y="565120"/>
            <a:ext cx="5258785" cy="512146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impartial information about each program.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programs. From the Shortlist page, you can also delete programs.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943547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124C3-5AE6-4BBD-92C6-97BD0407BFAD}"/>
              </a:ext>
            </a:extLst>
          </p:cNvPr>
          <p:cNvPicPr>
            <a:picLocks noChangeAspect="1"/>
          </p:cNvPicPr>
          <p:nvPr/>
        </p:nvPicPr>
        <p:blipFill>
          <a:blip r:embed="rId3"/>
          <a:stretch>
            <a:fillRect/>
          </a:stretch>
        </p:blipFill>
        <p:spPr>
          <a:xfrm>
            <a:off x="641598" y="1136297"/>
            <a:ext cx="6628255" cy="4185823"/>
          </a:xfrm>
          <a:prstGeom prst="rect">
            <a:avLst/>
          </a:prstGeom>
        </p:spPr>
      </p:pic>
      <p:sp>
        <p:nvSpPr>
          <p:cNvPr id="3" name="Rectangle 2">
            <a:extLst>
              <a:ext uri="{FF2B5EF4-FFF2-40B4-BE49-F238E27FC236}">
                <a16:creationId xmlns:a16="http://schemas.microsoft.com/office/drawing/2014/main" id="{2F708935-BA2D-47FD-88C5-7A4E2ABE3795}"/>
              </a:ext>
            </a:extLst>
          </p:cNvPr>
          <p:cNvSpPr/>
          <p:nvPr/>
        </p:nvSpPr>
        <p:spPr>
          <a:xfrm>
            <a:off x="7627661" y="1123983"/>
            <a:ext cx="3756991" cy="419813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Click here to view it straight away.</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Asian universities.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84290C50-A461-4451-896A-DCE2021B3D40}"/>
              </a:ext>
            </a:extLst>
          </p:cNvPr>
          <p:cNvSpPr txBox="1"/>
          <p:nvPr/>
        </p:nvSpPr>
        <p:spPr>
          <a:xfrm flipV="1">
            <a:off x="1988286" y="3472908"/>
            <a:ext cx="5071731" cy="370760"/>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AE7958FB-CB9A-4A62-9A39-8DD63DA4F844}"/>
              </a:ext>
            </a:extLst>
          </p:cNvPr>
          <p:cNvSpPr txBox="1"/>
          <p:nvPr/>
        </p:nvSpPr>
        <p:spPr>
          <a:xfrm flipV="1">
            <a:off x="1690576" y="2733949"/>
            <a:ext cx="2700671" cy="370758"/>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1027690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5" name="TextBox 4">
            <a:extLst>
              <a:ext uri="{FF2B5EF4-FFF2-40B4-BE49-F238E27FC236}">
                <a16:creationId xmlns:a16="http://schemas.microsoft.com/office/drawing/2014/main" id="{E7ABDA19-D60D-4401-829A-390C786EB8B8}"/>
              </a:ext>
            </a:extLst>
          </p:cNvPr>
          <p:cNvSpPr txBox="1"/>
          <p:nvPr/>
        </p:nvSpPr>
        <p:spPr>
          <a:xfrm>
            <a:off x="669851" y="5393779"/>
            <a:ext cx="13328371" cy="400110"/>
          </a:xfrm>
          <a:prstGeom prst="rect">
            <a:avLst/>
          </a:prstGeom>
          <a:noFill/>
        </p:spPr>
        <p:txBody>
          <a:bodyPr wrap="squar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You can search by keyword, school subjects or career area…</a:t>
            </a:r>
            <a:endParaRPr lang="en-GB"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7BCA59C6-DAFF-459D-9168-5C7C71147CC2}"/>
              </a:ext>
            </a:extLst>
          </p:cNvPr>
          <p:cNvPicPr>
            <a:picLocks noChangeAspect="1"/>
          </p:cNvPicPr>
          <p:nvPr/>
        </p:nvPicPr>
        <p:blipFill>
          <a:blip r:embed="rId4"/>
          <a:stretch>
            <a:fillRect/>
          </a:stretch>
        </p:blipFill>
        <p:spPr>
          <a:xfrm>
            <a:off x="2328302" y="753081"/>
            <a:ext cx="7535396" cy="4543876"/>
          </a:xfrm>
          <a:prstGeom prst="rect">
            <a:avLst/>
          </a:prstGeom>
        </p:spPr>
      </p:pic>
    </p:spTree>
    <p:extLst>
      <p:ext uri="{BB962C8B-B14F-4D97-AF65-F5344CB8AC3E}">
        <p14:creationId xmlns:p14="http://schemas.microsoft.com/office/powerpoint/2010/main" val="31732421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745614"/>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495962" y="1081611"/>
            <a:ext cx="5089510" cy="3232526"/>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6B6DEC10-1E14-40D7-B79A-B5AC7D9D1B8A}"/>
              </a:ext>
            </a:extLst>
          </p:cNvPr>
          <p:cNvPicPr>
            <a:picLocks noChangeAspect="1"/>
          </p:cNvPicPr>
          <p:nvPr/>
        </p:nvPicPr>
        <p:blipFill>
          <a:blip r:embed="rId5"/>
          <a:stretch>
            <a:fillRect/>
          </a:stretch>
        </p:blipFill>
        <p:spPr>
          <a:xfrm>
            <a:off x="1606528" y="1938057"/>
            <a:ext cx="2957677" cy="1519634"/>
          </a:xfrm>
          <a:prstGeom prst="rect">
            <a:avLst/>
          </a:prstGeom>
        </p:spPr>
      </p:pic>
    </p:spTree>
    <p:extLst>
      <p:ext uri="{BB962C8B-B14F-4D97-AF65-F5344CB8AC3E}">
        <p14:creationId xmlns:p14="http://schemas.microsoft.com/office/powerpoint/2010/main" val="30128178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53206052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Australasian university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134418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65975" y="152417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Australasian universities tool allows you to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search for every undergraduate course offered in the Australasia region.</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You can use the tool’s unique filtering and ranking facilities to focus on key areas of interest and the programs that suit you best!</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D4C052D-3EC5-4AA5-A169-A2A60B0684F9}"/>
              </a:ext>
            </a:extLst>
          </p:cNvPr>
          <p:cNvPicPr>
            <a:picLocks noChangeAspect="1"/>
          </p:cNvPicPr>
          <p:nvPr/>
        </p:nvPicPr>
        <p:blipFill>
          <a:blip r:embed="rId4"/>
          <a:stretch>
            <a:fillRect/>
          </a:stretch>
        </p:blipFill>
        <p:spPr>
          <a:xfrm>
            <a:off x="7585183" y="2615979"/>
            <a:ext cx="3229961" cy="1626042"/>
          </a:xfrm>
          <a:prstGeom prst="rect">
            <a:avLst/>
          </a:prstGeom>
        </p:spPr>
      </p:pic>
    </p:spTree>
    <p:extLst>
      <p:ext uri="{BB962C8B-B14F-4D97-AF65-F5344CB8AC3E}">
        <p14:creationId xmlns:p14="http://schemas.microsoft.com/office/powerpoint/2010/main" val="26030365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158C4E-B4BB-4C45-8D80-C876B0DD937D}"/>
              </a:ext>
            </a:extLst>
          </p:cNvPr>
          <p:cNvPicPr>
            <a:picLocks noChangeAspect="1"/>
          </p:cNvPicPr>
          <p:nvPr/>
        </p:nvPicPr>
        <p:blipFill>
          <a:blip r:embed="rId3"/>
          <a:stretch>
            <a:fillRect/>
          </a:stretch>
        </p:blipFill>
        <p:spPr>
          <a:xfrm>
            <a:off x="1132609" y="716973"/>
            <a:ext cx="5486400" cy="4916150"/>
          </a:xfrm>
          <a:prstGeom prst="rect">
            <a:avLst/>
          </a:prstGeom>
        </p:spPr>
      </p:pic>
      <p:sp>
        <p:nvSpPr>
          <p:cNvPr id="3" name="Rectangle 2">
            <a:extLst>
              <a:ext uri="{FF2B5EF4-FFF2-40B4-BE49-F238E27FC236}">
                <a16:creationId xmlns:a16="http://schemas.microsoft.com/office/drawing/2014/main" id="{E767C23A-C423-4C1E-9732-BAE787F3EBB4}"/>
              </a:ext>
            </a:extLst>
          </p:cNvPr>
          <p:cNvSpPr/>
          <p:nvPr/>
        </p:nvSpPr>
        <p:spPr>
          <a:xfrm>
            <a:off x="7273636" y="716973"/>
            <a:ext cx="4301837"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first page lists a range of benefits to studying in Australasia, including top universities, sport, wildlife and flexibility. This information might </a:t>
            </a: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help you to decide if it is somewhere you would like to study!</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20820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2A8B4A-1F22-412C-B442-B2E5AC63723C}"/>
              </a:ext>
            </a:extLst>
          </p:cNvPr>
          <p:cNvPicPr>
            <a:picLocks noChangeAspect="1"/>
          </p:cNvPicPr>
          <p:nvPr/>
        </p:nvPicPr>
        <p:blipFill>
          <a:blip r:embed="rId3"/>
          <a:stretch>
            <a:fillRect/>
          </a:stretch>
        </p:blipFill>
        <p:spPr>
          <a:xfrm>
            <a:off x="965584" y="1676400"/>
            <a:ext cx="7358313" cy="3124200"/>
          </a:xfrm>
          <a:prstGeom prst="rect">
            <a:avLst/>
          </a:prstGeom>
        </p:spPr>
      </p:pic>
      <p:sp>
        <p:nvSpPr>
          <p:cNvPr id="3" name="Rectangle 2">
            <a:extLst>
              <a:ext uri="{FF2B5EF4-FFF2-40B4-BE49-F238E27FC236}">
                <a16:creationId xmlns:a16="http://schemas.microsoft.com/office/drawing/2014/main" id="{CE2EE162-C42B-4E82-AAC8-F55FEF29293E}"/>
              </a:ext>
            </a:extLst>
          </p:cNvPr>
          <p:cNvSpPr/>
          <p:nvPr/>
        </p:nvSpPr>
        <p:spPr>
          <a:xfrm>
            <a:off x="8919634" y="983463"/>
            <a:ext cx="2778380" cy="419813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Enter your citizenship and the curriculum you study.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will affect some of the deadline and fee information you see later on in the tool.</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88680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7667A-2FCA-456B-8169-56370FE36B5F}"/>
              </a:ext>
            </a:extLst>
          </p:cNvPr>
          <p:cNvPicPr>
            <a:picLocks noChangeAspect="1"/>
          </p:cNvPicPr>
          <p:nvPr/>
        </p:nvPicPr>
        <p:blipFill>
          <a:blip r:embed="rId3"/>
          <a:stretch>
            <a:fillRect/>
          </a:stretch>
        </p:blipFill>
        <p:spPr>
          <a:xfrm>
            <a:off x="966353" y="698904"/>
            <a:ext cx="5566930" cy="4936712"/>
          </a:xfrm>
          <a:prstGeom prst="rect">
            <a:avLst/>
          </a:prstGeom>
        </p:spPr>
      </p:pic>
      <p:sp>
        <p:nvSpPr>
          <p:cNvPr id="3" name="Rectangle 2">
            <a:extLst>
              <a:ext uri="{FF2B5EF4-FFF2-40B4-BE49-F238E27FC236}">
                <a16:creationId xmlns:a16="http://schemas.microsoft.com/office/drawing/2014/main" id="{82D9C422-9030-41BC-ABBA-A80A51E2B1A6}"/>
              </a:ext>
            </a:extLst>
          </p:cNvPr>
          <p:cNvSpPr/>
          <p:nvPr/>
        </p:nvSpPr>
        <p:spPr>
          <a:xfrm>
            <a:off x="7446818" y="1068191"/>
            <a:ext cx="3962400" cy="419813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 the next page, you can pick up to 10 subject areas that you’re considering studying.</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These can be ranked by subject area, alphabetically, or by the number of programs offered. Don’t forget that you can always search by keyword too!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15695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9DC6F-EC1F-4722-9E37-C8043A1E8F6D}"/>
              </a:ext>
            </a:extLst>
          </p:cNvPr>
          <p:cNvPicPr>
            <a:picLocks noChangeAspect="1"/>
          </p:cNvPicPr>
          <p:nvPr/>
        </p:nvPicPr>
        <p:blipFill>
          <a:blip r:embed="rId3"/>
          <a:stretch>
            <a:fillRect/>
          </a:stretch>
        </p:blipFill>
        <p:spPr>
          <a:xfrm>
            <a:off x="921479" y="765810"/>
            <a:ext cx="6096541" cy="4708374"/>
          </a:xfrm>
          <a:prstGeom prst="rect">
            <a:avLst/>
          </a:prstGeom>
        </p:spPr>
      </p:pic>
      <p:sp>
        <p:nvSpPr>
          <p:cNvPr id="3" name="Rectangle 2">
            <a:extLst>
              <a:ext uri="{FF2B5EF4-FFF2-40B4-BE49-F238E27FC236}">
                <a16:creationId xmlns:a16="http://schemas.microsoft.com/office/drawing/2014/main" id="{FBE2D345-95DF-47BD-B030-2FD91323CBFF}"/>
              </a:ext>
            </a:extLst>
          </p:cNvPr>
          <p:cNvSpPr/>
          <p:nvPr/>
        </p:nvSpPr>
        <p:spPr>
          <a:xfrm>
            <a:off x="7615497" y="901931"/>
            <a:ext cx="4057650"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All the programs for your subjects are sorted into three categories based on entry requirements.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Pick as many as you like!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narrow down and </a:t>
            </a:r>
            <a:r>
              <a:rPr lang="en-US" sz="2000" dirty="0" err="1">
                <a:latin typeface="Open Sans" panose="020B0606030504020204" pitchFamily="34" charset="0"/>
                <a:ea typeface="Open Sans" panose="020B0606030504020204" pitchFamily="34" charset="0"/>
                <a:cs typeface="Open Sans" panose="020B0606030504020204" pitchFamily="34" charset="0"/>
                <a:sym typeface="Calibri"/>
              </a:rPr>
              <a:t>personalise</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your search criteria.</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068052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4C52-C4C5-46CC-BE91-FA8272C64ABF}"/>
              </a:ext>
            </a:extLst>
          </p:cNvPr>
          <p:cNvPicPr>
            <a:picLocks noChangeAspect="1"/>
          </p:cNvPicPr>
          <p:nvPr/>
        </p:nvPicPr>
        <p:blipFill>
          <a:blip r:embed="rId3"/>
          <a:stretch>
            <a:fillRect/>
          </a:stretch>
        </p:blipFill>
        <p:spPr>
          <a:xfrm>
            <a:off x="728529" y="1704999"/>
            <a:ext cx="5523061" cy="3069907"/>
          </a:xfrm>
          <a:prstGeom prst="rect">
            <a:avLst/>
          </a:prstGeom>
        </p:spPr>
      </p:pic>
      <p:sp>
        <p:nvSpPr>
          <p:cNvPr id="3" name="Rectangle 2">
            <a:extLst>
              <a:ext uri="{FF2B5EF4-FFF2-40B4-BE49-F238E27FC236}">
                <a16:creationId xmlns:a16="http://schemas.microsoft.com/office/drawing/2014/main" id="{071FE9D5-A9DC-41DC-8B01-AF615146E054}"/>
              </a:ext>
            </a:extLst>
          </p:cNvPr>
          <p:cNvSpPr/>
          <p:nvPr/>
        </p:nvSpPr>
        <p:spPr>
          <a:xfrm>
            <a:off x="6634717" y="910051"/>
            <a:ext cx="5093261"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programs on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program on your shortlist. Alternatively, you can just scroll down to view all the programs in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4915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0A5F5D-A3CD-409C-8C8D-A84275700F47}"/>
              </a:ext>
            </a:extLst>
          </p:cNvPr>
          <p:cNvPicPr>
            <a:picLocks noChangeAspect="1"/>
          </p:cNvPicPr>
          <p:nvPr/>
        </p:nvPicPr>
        <p:blipFill rotWithShape="1">
          <a:blip r:embed="rId3"/>
          <a:srcRect b="190"/>
          <a:stretch/>
        </p:blipFill>
        <p:spPr>
          <a:xfrm>
            <a:off x="1043421" y="523133"/>
            <a:ext cx="5052579" cy="5121467"/>
          </a:xfrm>
          <a:prstGeom prst="rect">
            <a:avLst/>
          </a:prstGeom>
        </p:spPr>
      </p:pic>
      <p:sp>
        <p:nvSpPr>
          <p:cNvPr id="3" name="Rectangle 2">
            <a:extLst>
              <a:ext uri="{FF2B5EF4-FFF2-40B4-BE49-F238E27FC236}">
                <a16:creationId xmlns:a16="http://schemas.microsoft.com/office/drawing/2014/main" id="{D5B878D8-9D1D-4C2A-9CA2-F3812BC99550}"/>
              </a:ext>
            </a:extLst>
          </p:cNvPr>
          <p:cNvSpPr/>
          <p:nvPr/>
        </p:nvSpPr>
        <p:spPr>
          <a:xfrm>
            <a:off x="6535880" y="444472"/>
            <a:ext cx="5216237" cy="512146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impartial information about each program.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programs. On the Shortlist page you can also delete programs.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are happy with the programs on your shortlist, click ‘save’.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1249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4900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4"/>
        <p:cNvGrpSpPr/>
        <p:nvPr/>
      </p:nvGrpSpPr>
      <p:grpSpPr>
        <a:xfrm>
          <a:off x="0" y="0"/>
          <a:ext cx="0" cy="0"/>
          <a:chOff x="0" y="0"/>
          <a:chExt cx="0" cy="0"/>
        </a:xfrm>
      </p:grpSpPr>
      <p:sp>
        <p:nvSpPr>
          <p:cNvPr id="235" name="Google Shape;235;p27"/>
          <p:cNvSpPr txBox="1"/>
          <p:nvPr/>
        </p:nvSpPr>
        <p:spPr>
          <a:xfrm>
            <a:off x="688853" y="5376863"/>
            <a:ext cx="100812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by competency, subject group, or theme…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 name="Picture 2">
            <a:extLst>
              <a:ext uri="{FF2B5EF4-FFF2-40B4-BE49-F238E27FC236}">
                <a16:creationId xmlns:a16="http://schemas.microsoft.com/office/drawing/2014/main" id="{EDF3BFAA-34AB-4AA5-8ED1-A1862A923C07}"/>
              </a:ext>
            </a:extLst>
          </p:cNvPr>
          <p:cNvPicPr>
            <a:picLocks noChangeAspect="1"/>
          </p:cNvPicPr>
          <p:nvPr/>
        </p:nvPicPr>
        <p:blipFill>
          <a:blip r:embed="rId4"/>
          <a:stretch>
            <a:fillRect/>
          </a:stretch>
        </p:blipFill>
        <p:spPr>
          <a:xfrm>
            <a:off x="3344242" y="420414"/>
            <a:ext cx="5503515" cy="4861034"/>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B6344-72FB-4BF1-9CDF-F18355886197}"/>
              </a:ext>
            </a:extLst>
          </p:cNvPr>
          <p:cNvPicPr>
            <a:picLocks noChangeAspect="1"/>
          </p:cNvPicPr>
          <p:nvPr/>
        </p:nvPicPr>
        <p:blipFill>
          <a:blip r:embed="rId3"/>
          <a:stretch>
            <a:fillRect/>
          </a:stretch>
        </p:blipFill>
        <p:spPr>
          <a:xfrm>
            <a:off x="842531" y="1048616"/>
            <a:ext cx="6496050" cy="4324350"/>
          </a:xfrm>
          <a:prstGeom prst="rect">
            <a:avLst/>
          </a:prstGeom>
        </p:spPr>
      </p:pic>
      <p:sp>
        <p:nvSpPr>
          <p:cNvPr id="3" name="Rectangle 2">
            <a:extLst>
              <a:ext uri="{FF2B5EF4-FFF2-40B4-BE49-F238E27FC236}">
                <a16:creationId xmlns:a16="http://schemas.microsoft.com/office/drawing/2014/main" id="{78EC13EB-04E1-4961-B63C-0D2E7CC4027B}"/>
              </a:ext>
            </a:extLst>
          </p:cNvPr>
          <p:cNvSpPr/>
          <p:nvPr/>
        </p:nvSpPr>
        <p:spPr>
          <a:xfrm>
            <a:off x="7691871" y="880890"/>
            <a:ext cx="3657598"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Click here to view it straight away.</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Australasian universities.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63B29461-7705-4BA7-A66B-4B31F25EF942}"/>
              </a:ext>
            </a:extLst>
          </p:cNvPr>
          <p:cNvSpPr txBox="1"/>
          <p:nvPr/>
        </p:nvSpPr>
        <p:spPr>
          <a:xfrm flipV="1">
            <a:off x="2052084" y="3482164"/>
            <a:ext cx="4912242" cy="398722"/>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7BFE2416-FE74-4F7C-90B1-11C54E4A5BE4}"/>
              </a:ext>
            </a:extLst>
          </p:cNvPr>
          <p:cNvSpPr txBox="1"/>
          <p:nvPr/>
        </p:nvSpPr>
        <p:spPr>
          <a:xfrm flipV="1">
            <a:off x="1843240" y="2731453"/>
            <a:ext cx="2683604" cy="398722"/>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6519058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55" name="Google Shape;755;p93"/>
          <p:cNvPicPr preferRelativeResize="0"/>
          <p:nvPr/>
        </p:nvPicPr>
        <p:blipFill>
          <a:blip r:embed="rId4"/>
          <a:srcRect/>
          <a:stretch/>
        </p:blipFill>
        <p:spPr>
          <a:xfrm>
            <a:off x="5581431" y="1081611"/>
            <a:ext cx="4977626" cy="3365698"/>
          </a:xfrm>
          <a:prstGeom prst="rect">
            <a:avLst/>
          </a:prstGeom>
          <a:noFill/>
          <a:ln w="9525" cap="flat" cmpd="sng">
            <a:noFill/>
            <a:prstDash val="solid"/>
            <a:round/>
            <a:headEnd type="none" w="sm" len="sm"/>
            <a:tailEnd type="none" w="sm" len="sm"/>
          </a:ln>
        </p:spPr>
      </p:pic>
      <p:pic>
        <p:nvPicPr>
          <p:cNvPr id="5" name="Picture 4">
            <a:extLst>
              <a:ext uri="{FF2B5EF4-FFF2-40B4-BE49-F238E27FC236}">
                <a16:creationId xmlns:a16="http://schemas.microsoft.com/office/drawing/2014/main" id="{1E51C493-EE98-4C23-AC5C-24B59CA93790}"/>
              </a:ext>
            </a:extLst>
          </p:cNvPr>
          <p:cNvPicPr>
            <a:picLocks noChangeAspect="1"/>
          </p:cNvPicPr>
          <p:nvPr/>
        </p:nvPicPr>
        <p:blipFill>
          <a:blip r:embed="rId5"/>
          <a:stretch>
            <a:fillRect/>
          </a:stretch>
        </p:blipFill>
        <p:spPr>
          <a:xfrm>
            <a:off x="1632943" y="2132503"/>
            <a:ext cx="3229961" cy="1626042"/>
          </a:xfrm>
          <a:prstGeom prst="rect">
            <a:avLst/>
          </a:prstGeom>
        </p:spPr>
      </p:pic>
    </p:spTree>
    <p:extLst>
      <p:ext uri="{BB962C8B-B14F-4D97-AF65-F5344CB8AC3E}">
        <p14:creationId xmlns:p14="http://schemas.microsoft.com/office/powerpoint/2010/main" val="40644575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7144371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Special opportunities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388893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704" y="2165131"/>
            <a:ext cx="5989855" cy="2009452"/>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Special opportunities tool allows you to search for opportunities that can help you apply for university and fund your studies</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C06FADC-9C9B-46AB-8F2A-8D6AC81AF999}"/>
              </a:ext>
            </a:extLst>
          </p:cNvPr>
          <p:cNvPicPr>
            <a:picLocks noChangeAspect="1"/>
          </p:cNvPicPr>
          <p:nvPr/>
        </p:nvPicPr>
        <p:blipFill>
          <a:blip r:embed="rId4"/>
          <a:stretch>
            <a:fillRect/>
          </a:stretch>
        </p:blipFill>
        <p:spPr>
          <a:xfrm>
            <a:off x="7365453" y="2165131"/>
            <a:ext cx="3403552" cy="1736506"/>
          </a:xfrm>
          <a:prstGeom prst="rect">
            <a:avLst/>
          </a:prstGeom>
        </p:spPr>
      </p:pic>
    </p:spTree>
    <p:extLst>
      <p:ext uri="{BB962C8B-B14F-4D97-AF65-F5344CB8AC3E}">
        <p14:creationId xmlns:p14="http://schemas.microsoft.com/office/powerpoint/2010/main" val="304905198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57C0F1-16A9-456C-B8B4-755FD62B579A}"/>
              </a:ext>
            </a:extLst>
          </p:cNvPr>
          <p:cNvSpPr txBox="1"/>
          <p:nvPr/>
        </p:nvSpPr>
        <p:spPr>
          <a:xfrm>
            <a:off x="7140373" y="936937"/>
            <a:ext cx="4687192" cy="4659802"/>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first page explains what the Special opportunities tool is all about!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There are two types of special opportunities covered in this tool:</a:t>
            </a:r>
          </a:p>
          <a:p>
            <a:pPr marL="457200" indent="-457200">
              <a:lnSpc>
                <a:spcPct val="150000"/>
              </a:lnSpc>
              <a:buFont typeface="+mj-lt"/>
              <a:buAutoNum type="arabicPeriod"/>
            </a:pP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Scholarships</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which is money you don’t have to pay back. </a:t>
            </a:r>
          </a:p>
          <a:p>
            <a:pPr marL="457200" indent="-457200">
              <a:lnSpc>
                <a:spcPct val="150000"/>
              </a:lnSpc>
              <a:buFont typeface="+mj-lt"/>
              <a:buAutoNum type="arabicPeriod"/>
            </a:pPr>
            <a:r>
              <a:rPr lang="en-US" sz="2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Activities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such as summer schools, residentials and other extracurricular activities.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2260F2D6-F417-485F-8044-995F575C533B}"/>
              </a:ext>
            </a:extLst>
          </p:cNvPr>
          <p:cNvPicPr>
            <a:picLocks noChangeAspect="1"/>
          </p:cNvPicPr>
          <p:nvPr/>
        </p:nvPicPr>
        <p:blipFill>
          <a:blip r:embed="rId3"/>
          <a:stretch>
            <a:fillRect/>
          </a:stretch>
        </p:blipFill>
        <p:spPr>
          <a:xfrm>
            <a:off x="455619" y="800990"/>
            <a:ext cx="6579654" cy="5026995"/>
          </a:xfrm>
          <a:prstGeom prst="rect">
            <a:avLst/>
          </a:prstGeom>
        </p:spPr>
      </p:pic>
    </p:spTree>
    <p:extLst>
      <p:ext uri="{BB962C8B-B14F-4D97-AF65-F5344CB8AC3E}">
        <p14:creationId xmlns:p14="http://schemas.microsoft.com/office/powerpoint/2010/main" val="163540230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57C0F1-16A9-456C-B8B4-755FD62B579A}"/>
              </a:ext>
            </a:extLst>
          </p:cNvPr>
          <p:cNvSpPr txBox="1"/>
          <p:nvPr/>
        </p:nvSpPr>
        <p:spPr>
          <a:xfrm>
            <a:off x="889734" y="4590447"/>
            <a:ext cx="10670088" cy="966483"/>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 go on to select the countries that you’re keen to explore special opportunities in. You can pick as many as you like!</a:t>
            </a:r>
          </a:p>
        </p:txBody>
      </p:sp>
      <p:pic>
        <p:nvPicPr>
          <p:cNvPr id="5" name="Picture 4">
            <a:extLst>
              <a:ext uri="{FF2B5EF4-FFF2-40B4-BE49-F238E27FC236}">
                <a16:creationId xmlns:a16="http://schemas.microsoft.com/office/drawing/2014/main" id="{A6091C2A-ECCC-4128-80DB-265203DCD5DF}"/>
              </a:ext>
            </a:extLst>
          </p:cNvPr>
          <p:cNvPicPr>
            <a:picLocks noChangeAspect="1"/>
          </p:cNvPicPr>
          <p:nvPr/>
        </p:nvPicPr>
        <p:blipFill>
          <a:blip r:embed="rId3"/>
          <a:stretch>
            <a:fillRect/>
          </a:stretch>
        </p:blipFill>
        <p:spPr>
          <a:xfrm>
            <a:off x="2007722" y="594585"/>
            <a:ext cx="8176555" cy="3995862"/>
          </a:xfrm>
          <a:prstGeom prst="rect">
            <a:avLst/>
          </a:prstGeom>
        </p:spPr>
      </p:pic>
    </p:spTree>
    <p:extLst>
      <p:ext uri="{BB962C8B-B14F-4D97-AF65-F5344CB8AC3E}">
        <p14:creationId xmlns:p14="http://schemas.microsoft.com/office/powerpoint/2010/main" val="67195808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409BBCB-A6EF-42C1-9955-87B65A346948}"/>
              </a:ext>
            </a:extLst>
          </p:cNvPr>
          <p:cNvPicPr>
            <a:picLocks noChangeAspect="1"/>
          </p:cNvPicPr>
          <p:nvPr/>
        </p:nvPicPr>
        <p:blipFill>
          <a:blip r:embed="rId3"/>
          <a:stretch>
            <a:fillRect/>
          </a:stretch>
        </p:blipFill>
        <p:spPr>
          <a:xfrm>
            <a:off x="741585" y="1369575"/>
            <a:ext cx="5582510" cy="3480720"/>
          </a:xfrm>
          <a:prstGeom prst="rect">
            <a:avLst/>
          </a:prstGeom>
        </p:spPr>
      </p:pic>
      <p:sp>
        <p:nvSpPr>
          <p:cNvPr id="4" name="TextBox 3">
            <a:extLst>
              <a:ext uri="{FF2B5EF4-FFF2-40B4-BE49-F238E27FC236}">
                <a16:creationId xmlns:a16="http://schemas.microsoft.com/office/drawing/2014/main" id="{8E3F1F22-0DD7-447F-9712-7939EC146A56}"/>
              </a:ext>
            </a:extLst>
          </p:cNvPr>
          <p:cNvSpPr txBox="1"/>
          <p:nvPr/>
        </p:nvSpPr>
        <p:spPr>
          <a:xfrm>
            <a:off x="6666949" y="1010866"/>
            <a:ext cx="5049079" cy="4659802"/>
          </a:xfrm>
          <a:prstGeom prst="rect">
            <a:avLst/>
          </a:prstGeom>
          <a:noFill/>
        </p:spPr>
        <p:txBody>
          <a:bodyPr wrap="square" rtlCol="0">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Next you can pick up to 10 subject areas that you are interested in. It’s important to bear in mind that many special opportunities are not necessarily linked to a specific subject.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These can be ranked alphabetically, by scholarship, or by activities. Don’t forget that you can always search by keyword too!</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67233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2D57986-AE63-4B77-8CF9-235206346E11}"/>
              </a:ext>
            </a:extLst>
          </p:cNvPr>
          <p:cNvPicPr>
            <a:picLocks noChangeAspect="1"/>
          </p:cNvPicPr>
          <p:nvPr/>
        </p:nvPicPr>
        <p:blipFill>
          <a:blip r:embed="rId3"/>
          <a:stretch>
            <a:fillRect/>
          </a:stretch>
        </p:blipFill>
        <p:spPr>
          <a:xfrm>
            <a:off x="2604052" y="784400"/>
            <a:ext cx="6623097" cy="3076800"/>
          </a:xfrm>
          <a:prstGeom prst="rect">
            <a:avLst/>
          </a:prstGeom>
        </p:spPr>
      </p:pic>
      <p:sp>
        <p:nvSpPr>
          <p:cNvPr id="4" name="TextBox 3">
            <a:extLst>
              <a:ext uri="{FF2B5EF4-FFF2-40B4-BE49-F238E27FC236}">
                <a16:creationId xmlns:a16="http://schemas.microsoft.com/office/drawing/2014/main" id="{3DBE6A8C-7C64-4350-93AC-8DA6D6190B30}"/>
              </a:ext>
            </a:extLst>
          </p:cNvPr>
          <p:cNvSpPr txBox="1"/>
          <p:nvPr/>
        </p:nvSpPr>
        <p:spPr>
          <a:xfrm>
            <a:off x="386400" y="4477365"/>
            <a:ext cx="11419200" cy="1428148"/>
          </a:xfrm>
          <a:prstGeom prst="rect">
            <a:avLst/>
          </a:prstGeom>
          <a:noFill/>
        </p:spPr>
        <p:txBody>
          <a:bodyPr wrap="square" rtlCol="0">
            <a:spAutoFit/>
          </a:bodyPr>
          <a:lstStyle/>
          <a:p>
            <a:pPr lvl="0">
              <a:lnSpc>
                <a:spcPct val="150000"/>
              </a:lnSpc>
              <a:spcAft>
                <a:spcPts val="800"/>
              </a:spcAft>
              <a:buClrTx/>
            </a:pPr>
            <a:r>
              <a:rPr lang="en-US"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On this page you can choose to exclude the opportunities which aren’t relevant to your personal circumstances. Select all the ones (if any) that don’t apply to you and then click ‘next’.</a:t>
            </a:r>
            <a:endParaRPr lang="en-GB"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964759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3389F32F-546D-41BD-8115-C73E6F5194D9}"/>
              </a:ext>
            </a:extLst>
          </p:cNvPr>
          <p:cNvPicPr>
            <a:picLocks noChangeAspect="1"/>
          </p:cNvPicPr>
          <p:nvPr/>
        </p:nvPicPr>
        <p:blipFill rotWithShape="1">
          <a:blip r:embed="rId3"/>
          <a:srcRect t="1328"/>
          <a:stretch/>
        </p:blipFill>
        <p:spPr>
          <a:xfrm>
            <a:off x="715617" y="1410951"/>
            <a:ext cx="5926340" cy="3705016"/>
          </a:xfrm>
          <a:prstGeom prst="rect">
            <a:avLst/>
          </a:prstGeom>
        </p:spPr>
      </p:pic>
      <p:sp>
        <p:nvSpPr>
          <p:cNvPr id="6" name="TextBox 5">
            <a:extLst>
              <a:ext uri="{FF2B5EF4-FFF2-40B4-BE49-F238E27FC236}">
                <a16:creationId xmlns:a16="http://schemas.microsoft.com/office/drawing/2014/main" id="{6AB7C62A-39C1-42D0-B31E-6E17A2A95EE5}"/>
              </a:ext>
            </a:extLst>
          </p:cNvPr>
          <p:cNvSpPr txBox="1"/>
          <p:nvPr/>
        </p:nvSpPr>
        <p:spPr>
          <a:xfrm>
            <a:off x="7109097" y="1109073"/>
            <a:ext cx="4573040" cy="4967578"/>
          </a:xfrm>
          <a:prstGeom prst="rect">
            <a:avLst/>
          </a:prstGeom>
          <a:noFill/>
        </p:spPr>
        <p:txBody>
          <a:bodyPr wrap="square" rtlCol="0">
            <a:spAutoFit/>
          </a:bodyPr>
          <a:lstStyle/>
          <a:p>
            <a:pPr lvl="0">
              <a:lnSpc>
                <a:spcPct val="150000"/>
              </a:lnSpc>
              <a:spcAft>
                <a:spcPts val="800"/>
              </a:spcAft>
              <a:buClrTx/>
            </a:pPr>
            <a:r>
              <a:rPr lang="en-US"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You’ll then be presented with the special opportunities over three columns based on opportunity type.</a:t>
            </a:r>
          </a:p>
          <a:p>
            <a:pPr lvl="0">
              <a:lnSpc>
                <a:spcPct val="150000"/>
              </a:lnSpc>
              <a:spcAft>
                <a:spcPts val="800"/>
              </a:spcAft>
              <a:buClrTx/>
            </a:pPr>
            <a:endParaRPr lang="en-US"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spcAft>
                <a:spcPts val="800"/>
              </a:spcAft>
              <a:buClrTx/>
            </a:pPr>
            <a:r>
              <a:rPr lang="en-US"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rPr>
              <a:t>You can search by keyword, or sort these further using ‘Rank’ to sort by eligibility, deadline, country and institution. Use the ‘Filter’ to narrow this list down even more.</a:t>
            </a:r>
          </a:p>
          <a:p>
            <a:pPr lvl="0">
              <a:lnSpc>
                <a:spcPct val="150000"/>
              </a:lnSpc>
              <a:spcAft>
                <a:spcPts val="800"/>
              </a:spcAft>
              <a:buClrTx/>
            </a:pPr>
            <a:endParaRPr lang="en-US" sz="2000" kern="12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6014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4"/>
        <p:cNvGrpSpPr/>
        <p:nvPr/>
      </p:nvGrpSpPr>
      <p:grpSpPr>
        <a:xfrm>
          <a:off x="0" y="0"/>
          <a:ext cx="0" cy="0"/>
          <a:chOff x="0" y="0"/>
          <a:chExt cx="0" cy="0"/>
        </a:xfrm>
      </p:grpSpPr>
      <p:sp>
        <p:nvSpPr>
          <p:cNvPr id="235" name="Google Shape;235;p27"/>
          <p:cNvSpPr txBox="1"/>
          <p:nvPr/>
        </p:nvSpPr>
        <p:spPr>
          <a:xfrm>
            <a:off x="692961" y="5354398"/>
            <a:ext cx="100812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or by personality type.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 name="Picture 2" descr="A screenshot of a cell phone&#10;&#10;Description automatically generated">
            <a:extLst>
              <a:ext uri="{FF2B5EF4-FFF2-40B4-BE49-F238E27FC236}">
                <a16:creationId xmlns:a16="http://schemas.microsoft.com/office/drawing/2014/main" id="{BC448235-F52E-44E3-9C4A-E39827F4D4B4}"/>
              </a:ext>
            </a:extLst>
          </p:cNvPr>
          <p:cNvPicPr>
            <a:picLocks noChangeAspect="1"/>
          </p:cNvPicPr>
          <p:nvPr/>
        </p:nvPicPr>
        <p:blipFill rotWithShape="1">
          <a:blip r:embed="rId4"/>
          <a:srcRect l="3525" r="3251" b="2760"/>
          <a:stretch/>
        </p:blipFill>
        <p:spPr>
          <a:xfrm>
            <a:off x="3491072" y="653127"/>
            <a:ext cx="5209855" cy="4514297"/>
          </a:xfrm>
          <a:prstGeom prst="rect">
            <a:avLst/>
          </a:prstGeom>
        </p:spPr>
      </p:pic>
    </p:spTree>
    <p:extLst>
      <p:ext uri="{BB962C8B-B14F-4D97-AF65-F5344CB8AC3E}">
        <p14:creationId xmlns:p14="http://schemas.microsoft.com/office/powerpoint/2010/main" val="16935507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86305-6B78-425B-BA2D-8F58635FE89B}"/>
              </a:ext>
            </a:extLst>
          </p:cNvPr>
          <p:cNvPicPr>
            <a:picLocks noChangeAspect="1"/>
          </p:cNvPicPr>
          <p:nvPr/>
        </p:nvPicPr>
        <p:blipFill>
          <a:blip r:embed="rId3"/>
          <a:stretch>
            <a:fillRect/>
          </a:stretch>
        </p:blipFill>
        <p:spPr>
          <a:xfrm>
            <a:off x="907593" y="659958"/>
            <a:ext cx="5363541" cy="5074920"/>
          </a:xfrm>
          <a:prstGeom prst="rect">
            <a:avLst/>
          </a:prstGeom>
        </p:spPr>
      </p:pic>
      <p:sp>
        <p:nvSpPr>
          <p:cNvPr id="3" name="TextBox 2">
            <a:extLst>
              <a:ext uri="{FF2B5EF4-FFF2-40B4-BE49-F238E27FC236}">
                <a16:creationId xmlns:a16="http://schemas.microsoft.com/office/drawing/2014/main" id="{3AC7EDD7-D479-4095-8E5C-356EFCF1C4B0}"/>
              </a:ext>
            </a:extLst>
          </p:cNvPr>
          <p:cNvSpPr txBox="1"/>
          <p:nvPr/>
        </p:nvSpPr>
        <p:spPr>
          <a:xfrm>
            <a:off x="6579704" y="516835"/>
            <a:ext cx="5188225" cy="5386090"/>
          </a:xfrm>
          <a:prstGeom prst="rect">
            <a:avLst/>
          </a:prstGeom>
          <a:noFill/>
        </p:spPr>
        <p:txBody>
          <a:bodyPr wrap="square" rtlCol="0">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information about each opportunity.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opportunities. Delete opportunities from the Shortlist page.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GB" dirty="0"/>
          </a:p>
        </p:txBody>
      </p:sp>
    </p:spTree>
    <p:extLst>
      <p:ext uri="{BB962C8B-B14F-4D97-AF65-F5344CB8AC3E}">
        <p14:creationId xmlns:p14="http://schemas.microsoft.com/office/powerpoint/2010/main" val="35429914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86305-6B78-425B-BA2D-8F58635FE89B}"/>
              </a:ext>
            </a:extLst>
          </p:cNvPr>
          <p:cNvPicPr>
            <a:picLocks noChangeAspect="1"/>
          </p:cNvPicPr>
          <p:nvPr/>
        </p:nvPicPr>
        <p:blipFill>
          <a:blip r:embed="rId3"/>
          <a:srcRect/>
          <a:stretch/>
        </p:blipFill>
        <p:spPr>
          <a:xfrm>
            <a:off x="778384" y="1243874"/>
            <a:ext cx="6006486" cy="3675995"/>
          </a:xfrm>
          <a:prstGeom prst="rect">
            <a:avLst/>
          </a:prstGeom>
        </p:spPr>
      </p:pic>
      <p:sp>
        <p:nvSpPr>
          <p:cNvPr id="3" name="TextBox 2">
            <a:extLst>
              <a:ext uri="{FF2B5EF4-FFF2-40B4-BE49-F238E27FC236}">
                <a16:creationId xmlns:a16="http://schemas.microsoft.com/office/drawing/2014/main" id="{3AC7EDD7-D479-4095-8E5C-356EFCF1C4B0}"/>
              </a:ext>
            </a:extLst>
          </p:cNvPr>
          <p:cNvSpPr txBox="1"/>
          <p:nvPr/>
        </p:nvSpPr>
        <p:spPr>
          <a:xfrm>
            <a:off x="7166114" y="954157"/>
            <a:ext cx="4134678" cy="4462760"/>
          </a:xfrm>
          <a:prstGeom prst="rect">
            <a:avLst/>
          </a:prstGeom>
          <a:noFill/>
        </p:spPr>
        <p:txBody>
          <a:bodyPr wrap="square" rtlCol="0">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Click here to view it straight away.</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where you can find a wealth of further advice on applying to special opportunities.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GB" dirty="0"/>
          </a:p>
        </p:txBody>
      </p:sp>
      <p:sp>
        <p:nvSpPr>
          <p:cNvPr id="5" name="TextBox 4">
            <a:extLst>
              <a:ext uri="{FF2B5EF4-FFF2-40B4-BE49-F238E27FC236}">
                <a16:creationId xmlns:a16="http://schemas.microsoft.com/office/drawing/2014/main" id="{EA3104C0-6FA6-4A47-8A5D-FDE3E6FE0A8A}"/>
              </a:ext>
            </a:extLst>
          </p:cNvPr>
          <p:cNvSpPr txBox="1"/>
          <p:nvPr/>
        </p:nvSpPr>
        <p:spPr>
          <a:xfrm flipV="1">
            <a:off x="1715911" y="2731911"/>
            <a:ext cx="4989935" cy="966024"/>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8974169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03FE428-29C1-460C-BE96-C9A1B5B04ED7}"/>
              </a:ext>
            </a:extLst>
          </p:cNvPr>
          <p:cNvPicPr>
            <a:picLocks noChangeAspect="1"/>
          </p:cNvPicPr>
          <p:nvPr/>
        </p:nvPicPr>
        <p:blipFill>
          <a:blip r:embed="rId4"/>
          <a:stretch>
            <a:fillRect/>
          </a:stretch>
        </p:blipFill>
        <p:spPr>
          <a:xfrm>
            <a:off x="5454340" y="1189864"/>
            <a:ext cx="5386767" cy="3386658"/>
          </a:xfrm>
          <a:prstGeom prst="rect">
            <a:avLst/>
          </a:prstGeom>
        </p:spPr>
      </p:pic>
      <p:pic>
        <p:nvPicPr>
          <p:cNvPr id="5" name="Picture 4">
            <a:extLst>
              <a:ext uri="{FF2B5EF4-FFF2-40B4-BE49-F238E27FC236}">
                <a16:creationId xmlns:a16="http://schemas.microsoft.com/office/drawing/2014/main" id="{C345C400-94B1-4853-9078-CD9BC85CF734}"/>
              </a:ext>
            </a:extLst>
          </p:cNvPr>
          <p:cNvPicPr>
            <a:picLocks noChangeAspect="1"/>
          </p:cNvPicPr>
          <p:nvPr/>
        </p:nvPicPr>
        <p:blipFill>
          <a:blip r:embed="rId5"/>
          <a:stretch>
            <a:fillRect/>
          </a:stretch>
        </p:blipFill>
        <p:spPr>
          <a:xfrm>
            <a:off x="1350894" y="2014940"/>
            <a:ext cx="3403552" cy="1736506"/>
          </a:xfrm>
          <a:prstGeom prst="rect">
            <a:avLst/>
          </a:prstGeom>
        </p:spPr>
      </p:pic>
    </p:spTree>
    <p:extLst>
      <p:ext uri="{BB962C8B-B14F-4D97-AF65-F5344CB8AC3E}">
        <p14:creationId xmlns:p14="http://schemas.microsoft.com/office/powerpoint/2010/main" val="7106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43891610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69500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Middle Eastern and African </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universities </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816927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200938" y="1818464"/>
            <a:ext cx="5989855" cy="257486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Middle Eastern and African universities tool allows you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to research all of the English-taught undergraduate programs from hundreds of universities, in multiple countries across the Middle East and Africa</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CBAD3737-2A6B-4CFB-9F96-84CB0A75B0F1}"/>
              </a:ext>
            </a:extLst>
          </p:cNvPr>
          <p:cNvPicPr>
            <a:picLocks noChangeAspect="1"/>
          </p:cNvPicPr>
          <p:nvPr/>
        </p:nvPicPr>
        <p:blipFill>
          <a:blip r:embed="rId4"/>
          <a:stretch>
            <a:fillRect/>
          </a:stretch>
        </p:blipFill>
        <p:spPr>
          <a:xfrm>
            <a:off x="7527082" y="2278594"/>
            <a:ext cx="3463980" cy="1784475"/>
          </a:xfrm>
          <a:prstGeom prst="rect">
            <a:avLst/>
          </a:prstGeom>
        </p:spPr>
      </p:pic>
    </p:spTree>
    <p:extLst>
      <p:ext uri="{BB962C8B-B14F-4D97-AF65-F5344CB8AC3E}">
        <p14:creationId xmlns:p14="http://schemas.microsoft.com/office/powerpoint/2010/main" val="21791331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8E61A5-5A25-4216-9CDC-92D940B4A1AC}"/>
              </a:ext>
            </a:extLst>
          </p:cNvPr>
          <p:cNvSpPr/>
          <p:nvPr/>
        </p:nvSpPr>
        <p:spPr>
          <a:xfrm>
            <a:off x="6735720" y="1013183"/>
            <a:ext cx="4860234"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first page lists a range of benefits to studying in the Middle East and Africa. It includes information about top ranking universities, history, culture and sport - </a:t>
            </a: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which may help you to decide if it is somewhere you would like to study!</a:t>
            </a: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C303410D-3A7B-41B8-AD70-C3B899C0D499}"/>
              </a:ext>
            </a:extLst>
          </p:cNvPr>
          <p:cNvPicPr>
            <a:picLocks noChangeAspect="1"/>
          </p:cNvPicPr>
          <p:nvPr/>
        </p:nvPicPr>
        <p:blipFill>
          <a:blip r:embed="rId3"/>
          <a:stretch>
            <a:fillRect/>
          </a:stretch>
        </p:blipFill>
        <p:spPr>
          <a:xfrm>
            <a:off x="406859" y="1013183"/>
            <a:ext cx="6090139" cy="4291665"/>
          </a:xfrm>
          <a:prstGeom prst="rect">
            <a:avLst/>
          </a:prstGeom>
        </p:spPr>
      </p:pic>
    </p:spTree>
    <p:extLst>
      <p:ext uri="{BB962C8B-B14F-4D97-AF65-F5344CB8AC3E}">
        <p14:creationId xmlns:p14="http://schemas.microsoft.com/office/powerpoint/2010/main" val="34671509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88916-C832-462C-888D-A1043CE26309}"/>
              </a:ext>
            </a:extLst>
          </p:cNvPr>
          <p:cNvPicPr>
            <a:picLocks noChangeAspect="1"/>
          </p:cNvPicPr>
          <p:nvPr/>
        </p:nvPicPr>
        <p:blipFill>
          <a:blip r:embed="rId3"/>
          <a:stretch>
            <a:fillRect/>
          </a:stretch>
        </p:blipFill>
        <p:spPr>
          <a:xfrm>
            <a:off x="737441" y="1656979"/>
            <a:ext cx="7484167" cy="3177545"/>
          </a:xfrm>
          <a:prstGeom prst="rect">
            <a:avLst/>
          </a:prstGeom>
        </p:spPr>
      </p:pic>
      <p:sp>
        <p:nvSpPr>
          <p:cNvPr id="3" name="Rectangle 2">
            <a:extLst>
              <a:ext uri="{FF2B5EF4-FFF2-40B4-BE49-F238E27FC236}">
                <a16:creationId xmlns:a16="http://schemas.microsoft.com/office/drawing/2014/main" id="{10F9DADD-4EBF-473F-B93F-2C7A142025E1}"/>
              </a:ext>
            </a:extLst>
          </p:cNvPr>
          <p:cNvSpPr/>
          <p:nvPr/>
        </p:nvSpPr>
        <p:spPr>
          <a:xfrm>
            <a:off x="8905460" y="890326"/>
            <a:ext cx="2666429"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Enter your citizenship and the curriculum you study.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will affect some of the deadline and fee information you will see later on in the tool.</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905272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A9FABB-9A7F-458D-B94D-6E600D11FF7D}"/>
              </a:ext>
            </a:extLst>
          </p:cNvPr>
          <p:cNvSpPr/>
          <p:nvPr/>
        </p:nvSpPr>
        <p:spPr>
          <a:xfrm>
            <a:off x="7231117" y="406602"/>
            <a:ext cx="4605813" cy="5583131"/>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you’ve picked the subjects you’re interested in, you’ll see a Long list of programs.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All the programs for your subjects are sorted into three categories based on region. Pick as many as you like!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rank and filter programs to narrow down your options and </a:t>
            </a:r>
            <a:r>
              <a:rPr lang="en-US" sz="2000" dirty="0" err="1">
                <a:latin typeface="Open Sans" panose="020B0606030504020204" pitchFamily="34" charset="0"/>
                <a:ea typeface="Open Sans" panose="020B0606030504020204" pitchFamily="34" charset="0"/>
                <a:cs typeface="Open Sans" panose="020B0606030504020204" pitchFamily="34" charset="0"/>
                <a:sym typeface="Calibri"/>
              </a:rPr>
              <a:t>personalise</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 your search criteria.</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AAC2FEF-F5E6-4EBE-80A6-9AC85FEF7C45}"/>
              </a:ext>
            </a:extLst>
          </p:cNvPr>
          <p:cNvPicPr>
            <a:picLocks noChangeAspect="1"/>
          </p:cNvPicPr>
          <p:nvPr/>
        </p:nvPicPr>
        <p:blipFill>
          <a:blip r:embed="rId3"/>
          <a:stretch>
            <a:fillRect/>
          </a:stretch>
        </p:blipFill>
        <p:spPr>
          <a:xfrm>
            <a:off x="355070" y="1277007"/>
            <a:ext cx="6688552" cy="3578772"/>
          </a:xfrm>
          <a:prstGeom prst="rect">
            <a:avLst/>
          </a:prstGeom>
        </p:spPr>
      </p:pic>
    </p:spTree>
    <p:extLst>
      <p:ext uri="{BB962C8B-B14F-4D97-AF65-F5344CB8AC3E}">
        <p14:creationId xmlns:p14="http://schemas.microsoft.com/office/powerpoint/2010/main" val="37990604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6025D4-F75C-4157-8FE2-4772C970B517}"/>
              </a:ext>
            </a:extLst>
          </p:cNvPr>
          <p:cNvSpPr/>
          <p:nvPr/>
        </p:nvSpPr>
        <p:spPr>
          <a:xfrm>
            <a:off x="6659216" y="900474"/>
            <a:ext cx="5009321"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map at the top of the next screen shows you the locations of the programs that are on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 can click on a red marker, and click on ‘More info’, which will take you straight down to the program on your shortlist. Alternatively, you can just scroll down to view all the programs in your shortlist.</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C971D7B7-8B22-4226-8B82-B804374D6E4F}"/>
              </a:ext>
            </a:extLst>
          </p:cNvPr>
          <p:cNvPicPr>
            <a:picLocks noChangeAspect="1"/>
          </p:cNvPicPr>
          <p:nvPr/>
        </p:nvPicPr>
        <p:blipFill>
          <a:blip r:embed="rId3"/>
          <a:stretch>
            <a:fillRect/>
          </a:stretch>
        </p:blipFill>
        <p:spPr>
          <a:xfrm>
            <a:off x="742129" y="1975901"/>
            <a:ext cx="5229033" cy="2906197"/>
          </a:xfrm>
          <a:prstGeom prst="rect">
            <a:avLst/>
          </a:prstGeom>
        </p:spPr>
      </p:pic>
    </p:spTree>
    <p:extLst>
      <p:ext uri="{BB962C8B-B14F-4D97-AF65-F5344CB8AC3E}">
        <p14:creationId xmlns:p14="http://schemas.microsoft.com/office/powerpoint/2010/main" val="297907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41"/>
        <p:cNvGrpSpPr/>
        <p:nvPr/>
      </p:nvGrpSpPr>
      <p:grpSpPr>
        <a:xfrm>
          <a:off x="0" y="0"/>
          <a:ext cx="0" cy="0"/>
          <a:chOff x="0" y="0"/>
          <a:chExt cx="0" cy="0"/>
        </a:xfrm>
      </p:grpSpPr>
      <p:sp>
        <p:nvSpPr>
          <p:cNvPr id="242" name="Google Shape;242;p28"/>
          <p:cNvSpPr txBox="1"/>
          <p:nvPr/>
        </p:nvSpPr>
        <p:spPr>
          <a:xfrm>
            <a:off x="736273" y="1976697"/>
            <a:ext cx="4179576" cy="265522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you’ve found a role that interests you, you can watch interviews from people working within that industry, and learn more about the skills required for the role.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43" name="Google Shape;243;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528931" y="821586"/>
            <a:ext cx="5793166" cy="4792405"/>
          </a:xfrm>
          <a:prstGeom prst="rect">
            <a:avLst/>
          </a:prstGeom>
          <a:solidFill>
            <a:schemeClr val="lt1"/>
          </a:solidFill>
          <a:ln w="9525" cap="flat" cmpd="sng">
            <a:noFill/>
            <a:prstDash val="solid"/>
            <a:round/>
            <a:headEnd type="none" w="sm" len="sm"/>
            <a:tailEnd type="none" w="sm" len="sm"/>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42F0A0-AB2A-45A7-9A7E-A3427BA576F3}"/>
              </a:ext>
            </a:extLst>
          </p:cNvPr>
          <p:cNvPicPr>
            <a:picLocks noChangeAspect="1"/>
          </p:cNvPicPr>
          <p:nvPr/>
        </p:nvPicPr>
        <p:blipFill>
          <a:blip r:embed="rId3"/>
          <a:stretch>
            <a:fillRect/>
          </a:stretch>
        </p:blipFill>
        <p:spPr>
          <a:xfrm>
            <a:off x="797569" y="596344"/>
            <a:ext cx="5440309" cy="5068957"/>
          </a:xfrm>
          <a:prstGeom prst="rect">
            <a:avLst/>
          </a:prstGeom>
        </p:spPr>
      </p:pic>
      <p:sp>
        <p:nvSpPr>
          <p:cNvPr id="3" name="Rectangle 2">
            <a:extLst>
              <a:ext uri="{FF2B5EF4-FFF2-40B4-BE49-F238E27FC236}">
                <a16:creationId xmlns:a16="http://schemas.microsoft.com/office/drawing/2014/main" id="{359E1E7E-72D0-419F-9AE3-9F43A9CAB4A5}"/>
              </a:ext>
            </a:extLst>
          </p:cNvPr>
          <p:cNvSpPr/>
          <p:nvPr/>
        </p:nvSpPr>
        <p:spPr>
          <a:xfrm>
            <a:off x="6609522" y="498284"/>
            <a:ext cx="4969565" cy="512146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Scrolling further down the Shortlist page allows you to see lots of impartial information about each program.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programs. From the Shortlist page you can also delete programs. </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 are happy with the courses on your shortlist, click ‘save’.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19917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9542F7-9841-4309-A8BA-EF646EB5F6E6}"/>
              </a:ext>
            </a:extLst>
          </p:cNvPr>
          <p:cNvPicPr>
            <a:picLocks noChangeAspect="1"/>
          </p:cNvPicPr>
          <p:nvPr/>
        </p:nvPicPr>
        <p:blipFill>
          <a:blip r:embed="rId3"/>
          <a:stretch>
            <a:fillRect/>
          </a:stretch>
        </p:blipFill>
        <p:spPr>
          <a:xfrm>
            <a:off x="851453" y="1156835"/>
            <a:ext cx="6434551" cy="4004264"/>
          </a:xfrm>
          <a:prstGeom prst="rect">
            <a:avLst/>
          </a:prstGeom>
        </p:spPr>
      </p:pic>
      <p:sp>
        <p:nvSpPr>
          <p:cNvPr id="3" name="Rectangle 2">
            <a:extLst>
              <a:ext uri="{FF2B5EF4-FFF2-40B4-BE49-F238E27FC236}">
                <a16:creationId xmlns:a16="http://schemas.microsoft.com/office/drawing/2014/main" id="{8626B4D0-8A8B-448C-9239-EC82D794C16B}"/>
              </a:ext>
            </a:extLst>
          </p:cNvPr>
          <p:cNvSpPr/>
          <p:nvPr/>
        </p:nvSpPr>
        <p:spPr>
          <a:xfrm>
            <a:off x="7796210" y="829066"/>
            <a:ext cx="3544337" cy="5121467"/>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Click here to view it straight away.</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This page also links to our Know-how library, giving you a wealth of further advice on applying to Middle Eastern and African universities.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233F15C1-0237-462D-911C-C8ECC857412C}"/>
              </a:ext>
            </a:extLst>
          </p:cNvPr>
          <p:cNvSpPr txBox="1"/>
          <p:nvPr/>
        </p:nvSpPr>
        <p:spPr>
          <a:xfrm flipV="1">
            <a:off x="1840089" y="2607732"/>
            <a:ext cx="5260622" cy="1309511"/>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10392332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386400" y="4883837"/>
            <a:ext cx="11419200"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Remember you can make as many shortlists as you like! And you can view them any time by clicking on the ‘Favourites’ tab on the main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903FE428-29C1-460C-BE96-C9A1B5B04ED7}"/>
              </a:ext>
            </a:extLst>
          </p:cNvPr>
          <p:cNvPicPr>
            <a:picLocks noChangeAspect="1"/>
          </p:cNvPicPr>
          <p:nvPr/>
        </p:nvPicPr>
        <p:blipFill>
          <a:blip r:embed="rId4"/>
          <a:srcRect/>
          <a:stretch/>
        </p:blipFill>
        <p:spPr>
          <a:xfrm>
            <a:off x="5783520" y="934279"/>
            <a:ext cx="4463770" cy="3751574"/>
          </a:xfrm>
          <a:prstGeom prst="rect">
            <a:avLst/>
          </a:prstGeom>
        </p:spPr>
      </p:pic>
      <p:pic>
        <p:nvPicPr>
          <p:cNvPr id="5" name="Picture 4">
            <a:extLst>
              <a:ext uri="{FF2B5EF4-FFF2-40B4-BE49-F238E27FC236}">
                <a16:creationId xmlns:a16="http://schemas.microsoft.com/office/drawing/2014/main" id="{7430AE7C-8EF8-41DB-9D95-C060E92CDA03}"/>
              </a:ext>
            </a:extLst>
          </p:cNvPr>
          <p:cNvPicPr>
            <a:picLocks noChangeAspect="1"/>
          </p:cNvPicPr>
          <p:nvPr/>
        </p:nvPicPr>
        <p:blipFill>
          <a:blip r:embed="rId5"/>
          <a:stretch>
            <a:fillRect/>
          </a:stretch>
        </p:blipFill>
        <p:spPr>
          <a:xfrm>
            <a:off x="1944711" y="1917828"/>
            <a:ext cx="3463980" cy="1784475"/>
          </a:xfrm>
          <a:prstGeom prst="rect">
            <a:avLst/>
          </a:prstGeom>
        </p:spPr>
      </p:pic>
    </p:spTree>
    <p:extLst>
      <p:ext uri="{BB962C8B-B14F-4D97-AF65-F5344CB8AC3E}">
        <p14:creationId xmlns:p14="http://schemas.microsoft.com/office/powerpoint/2010/main" val="392840133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6776713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293020"/>
            <a:ext cx="9603453"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Using the Irish universities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82461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D17CB-A575-4837-B2B1-3E499BA7DF41}"/>
              </a:ext>
            </a:extLst>
          </p:cNvPr>
          <p:cNvSpPr txBox="1"/>
          <p:nvPr/>
        </p:nvSpPr>
        <p:spPr>
          <a:xfrm>
            <a:off x="1305002" y="990646"/>
            <a:ext cx="5081168" cy="4659802"/>
          </a:xfrm>
          <a:prstGeom prst="rect">
            <a:avLst/>
          </a:prstGeom>
          <a:noFill/>
        </p:spPr>
        <p:txBody>
          <a:bodyPr wrap="square" rtlCol="0">
            <a:spAutoFit/>
          </a:bodyPr>
          <a:lstStyle/>
          <a:p>
            <a:pPr>
              <a:lnSpc>
                <a:spcPct val="150000"/>
              </a:lnSpc>
            </a:pPr>
            <a:r>
              <a:rPr kumimoji="0" lang="en-GB"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The </a:t>
            </a:r>
            <a:r>
              <a:rPr lang="en-GB" sz="2000" dirty="0">
                <a:latin typeface="Open Sans" panose="020B0606030504020204" pitchFamily="34" charset="0"/>
                <a:ea typeface="Open Sans" panose="020B0606030504020204" pitchFamily="34" charset="0"/>
                <a:cs typeface="Open Sans" panose="020B0606030504020204" pitchFamily="34" charset="0"/>
              </a:rPr>
              <a:t>Irish universities tool</a:t>
            </a:r>
            <a:r>
              <a:rPr kumimoji="0" lang="en-GB"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allows you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to research all of the English-taught undergraduate programs offered at universities across Ireland</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You’ll be able to use filtering and ranking tools to focus on and compare key aspects that you’re looking for in your undergraduate experience. </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GB"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3" name="Picture 2">
            <a:extLst>
              <a:ext uri="{FF2B5EF4-FFF2-40B4-BE49-F238E27FC236}">
                <a16:creationId xmlns:a16="http://schemas.microsoft.com/office/drawing/2014/main" id="{D97053B7-0982-44A9-B117-CA723E009AE7}"/>
              </a:ext>
            </a:extLst>
          </p:cNvPr>
          <p:cNvPicPr>
            <a:picLocks noChangeAspect="1"/>
          </p:cNvPicPr>
          <p:nvPr/>
        </p:nvPicPr>
        <p:blipFill>
          <a:blip r:embed="rId3"/>
          <a:stretch>
            <a:fillRect/>
          </a:stretch>
        </p:blipFill>
        <p:spPr>
          <a:xfrm>
            <a:off x="7210963" y="2443277"/>
            <a:ext cx="3552350" cy="1732526"/>
          </a:xfrm>
          <a:prstGeom prst="rect">
            <a:avLst/>
          </a:prstGeom>
        </p:spPr>
      </p:pic>
    </p:spTree>
    <p:extLst>
      <p:ext uri="{BB962C8B-B14F-4D97-AF65-F5344CB8AC3E}">
        <p14:creationId xmlns:p14="http://schemas.microsoft.com/office/powerpoint/2010/main" val="25380552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53A734-2BFD-4624-A905-18822BB83C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00495" y="882937"/>
            <a:ext cx="5112522" cy="4355495"/>
          </a:xfrm>
          <a:prstGeom prst="rect">
            <a:avLst/>
          </a:prstGeom>
        </p:spPr>
      </p:pic>
      <p:sp>
        <p:nvSpPr>
          <p:cNvPr id="8" name="Rectangle 7">
            <a:extLst>
              <a:ext uri="{FF2B5EF4-FFF2-40B4-BE49-F238E27FC236}">
                <a16:creationId xmlns:a16="http://schemas.microsoft.com/office/drawing/2014/main" id="{C9EF2A0E-1948-4269-BB78-0135AB2D279D}"/>
              </a:ext>
            </a:extLst>
          </p:cNvPr>
          <p:cNvSpPr/>
          <p:nvPr/>
        </p:nvSpPr>
        <p:spPr>
          <a:xfrm>
            <a:off x="499997" y="1014739"/>
            <a:ext cx="4862578" cy="373647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t>The first page contains a few interesting facts and information about Ireland. This may help you to decide if it’s somewhere you would consider to study!</a:t>
            </a:r>
            <a:b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br>
            <a:b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br>
            <a: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t>Once you’ve finished reading, click ‘next’ at the bottom of the page.</a:t>
            </a:r>
          </a:p>
        </p:txBody>
      </p:sp>
    </p:spTree>
    <p:extLst>
      <p:ext uri="{BB962C8B-B14F-4D97-AF65-F5344CB8AC3E}">
        <p14:creationId xmlns:p14="http://schemas.microsoft.com/office/powerpoint/2010/main" val="413408187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E3C8C0-66C7-400C-928E-85C5EF303B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5876" y="924952"/>
            <a:ext cx="6242516" cy="4152861"/>
          </a:xfrm>
          <a:prstGeom prst="rect">
            <a:avLst/>
          </a:prstGeom>
        </p:spPr>
      </p:pic>
      <p:sp>
        <p:nvSpPr>
          <p:cNvPr id="8" name="Rectangle 7">
            <a:extLst>
              <a:ext uri="{FF2B5EF4-FFF2-40B4-BE49-F238E27FC236}">
                <a16:creationId xmlns:a16="http://schemas.microsoft.com/office/drawing/2014/main" id="{F0449D85-C3EA-4D4B-8773-F44EE95675DF}"/>
              </a:ext>
            </a:extLst>
          </p:cNvPr>
          <p:cNvSpPr/>
          <p:nvPr/>
        </p:nvSpPr>
        <p:spPr>
          <a:xfrm>
            <a:off x="660654" y="1188299"/>
            <a:ext cx="4248150" cy="41981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t>Course tuition fees and entry requirements depend on your citizenship and which country you are from.</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t>Select the relevant options from the dropdown menus, and click ‘next’ at the bottom to continue.</a:t>
            </a:r>
            <a:br>
              <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rPr>
            </a:br>
            <a:endParaRPr kumimoji="0" lang="en-GB" sz="2000" b="0" i="0" u="none" strike="noStrike" kern="1200" cap="none" spc="0" normalizeH="0" baseline="0" noProof="0" dirty="0">
              <a:ln>
                <a:noFill/>
              </a:ln>
              <a:solidFill>
                <a:prstClr val="black"/>
              </a:solidFill>
              <a:effectLst/>
              <a:uLnTx/>
              <a:uFillTx/>
              <a:latin typeface="Open sans" panose="020B0606030504020204"/>
              <a:ea typeface="+mn-ea"/>
              <a:cs typeface="+mn-cs"/>
            </a:endParaRPr>
          </a:p>
        </p:txBody>
      </p:sp>
    </p:spTree>
    <p:extLst>
      <p:ext uri="{BB962C8B-B14F-4D97-AF65-F5344CB8AC3E}">
        <p14:creationId xmlns:p14="http://schemas.microsoft.com/office/powerpoint/2010/main" val="32300144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3D0803-8DFF-4688-8A10-2D40C3432A5E}"/>
              </a:ext>
            </a:extLst>
          </p:cNvPr>
          <p:cNvPicPr>
            <a:picLocks noChangeAspect="1"/>
          </p:cNvPicPr>
          <p:nvPr/>
        </p:nvPicPr>
        <p:blipFill>
          <a:blip r:embed="rId3"/>
          <a:stretch>
            <a:fillRect/>
          </a:stretch>
        </p:blipFill>
        <p:spPr>
          <a:xfrm>
            <a:off x="5955949" y="1133475"/>
            <a:ext cx="5545487" cy="3676650"/>
          </a:xfrm>
          <a:prstGeom prst="rect">
            <a:avLst/>
          </a:prstGeom>
        </p:spPr>
      </p:pic>
      <p:sp>
        <p:nvSpPr>
          <p:cNvPr id="9" name="TextBox 8">
            <a:extLst>
              <a:ext uri="{FF2B5EF4-FFF2-40B4-BE49-F238E27FC236}">
                <a16:creationId xmlns:a16="http://schemas.microsoft.com/office/drawing/2014/main" id="{B5F778DC-5215-4FBA-AEFC-B410AC05338F}"/>
              </a:ext>
            </a:extLst>
          </p:cNvPr>
          <p:cNvSpPr txBox="1"/>
          <p:nvPr/>
        </p:nvSpPr>
        <p:spPr>
          <a:xfrm>
            <a:off x="589215" y="872731"/>
            <a:ext cx="5033963" cy="419813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Here, you’ll need to select the qualification you’re currently studying for.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This information is asked so that the relevant entry requirements can be shown in your shortlist.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Click ‘next’ at the bottom of the screen.</a:t>
            </a:r>
          </a:p>
        </p:txBody>
      </p:sp>
    </p:spTree>
    <p:extLst>
      <p:ext uri="{BB962C8B-B14F-4D97-AF65-F5344CB8AC3E}">
        <p14:creationId xmlns:p14="http://schemas.microsoft.com/office/powerpoint/2010/main" val="11992530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85CF23-ABEC-416A-B70F-B5FED213B4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9735" y="995812"/>
            <a:ext cx="6636833" cy="4223439"/>
          </a:xfrm>
          <a:prstGeom prst="rect">
            <a:avLst/>
          </a:prstGeom>
        </p:spPr>
      </p:pic>
      <p:sp>
        <p:nvSpPr>
          <p:cNvPr id="6" name="TextBox 5">
            <a:extLst>
              <a:ext uri="{FF2B5EF4-FFF2-40B4-BE49-F238E27FC236}">
                <a16:creationId xmlns:a16="http://schemas.microsoft.com/office/drawing/2014/main" id="{CF998BA0-D8A9-4982-84E2-863CD0102600}"/>
              </a:ext>
            </a:extLst>
          </p:cNvPr>
          <p:cNvSpPr txBox="1"/>
          <p:nvPr/>
        </p:nvSpPr>
        <p:spPr>
          <a:xfrm>
            <a:off x="512140" y="1244529"/>
            <a:ext cx="3629025" cy="32748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a:ea typeface="+mn-ea"/>
                <a:cs typeface="+mn-cs"/>
              </a:rPr>
              <a:t>This page asks for your four best grades that you’re likely to achieve by the time you leave school</a:t>
            </a:r>
            <a:r>
              <a:rPr lang="en-GB" sz="2000" kern="1200" dirty="0">
                <a:solidFill>
                  <a:prstClr val="black"/>
                </a:solidFill>
                <a:latin typeface="Open Sans" panose="020B0604020202020204"/>
                <a:ea typeface="+mn-ea"/>
                <a:cs typeface="+mn-cs"/>
              </a:rPr>
              <a:t> or </a:t>
            </a:r>
            <a:r>
              <a:rPr kumimoji="0" lang="en-GB" sz="2000" b="0" i="0" u="none" strike="noStrike" kern="1200" cap="none" spc="0" normalizeH="0" baseline="0" noProof="0" dirty="0">
                <a:ln>
                  <a:noFill/>
                </a:ln>
                <a:solidFill>
                  <a:prstClr val="black"/>
                </a:solidFill>
                <a:effectLst/>
                <a:uLnTx/>
                <a:uFillTx/>
                <a:latin typeface="Open Sans" panose="020B0604020202020204"/>
                <a:ea typeface="+mn-ea"/>
                <a:cs typeface="+mn-cs"/>
              </a:rPr>
              <a:t>college.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402020202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a:ea typeface="+mn-ea"/>
                <a:cs typeface="+mn-cs"/>
              </a:rPr>
              <a:t>Select the relevant options and then click ‘next’.</a:t>
            </a:r>
          </a:p>
        </p:txBody>
      </p:sp>
    </p:spTree>
    <p:extLst>
      <p:ext uri="{BB962C8B-B14F-4D97-AF65-F5344CB8AC3E}">
        <p14:creationId xmlns:p14="http://schemas.microsoft.com/office/powerpoint/2010/main" val="393361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48"/>
        <p:cNvGrpSpPr/>
        <p:nvPr/>
      </p:nvGrpSpPr>
      <p:grpSpPr>
        <a:xfrm>
          <a:off x="0" y="0"/>
          <a:ext cx="0" cy="0"/>
          <a:chOff x="0" y="0"/>
          <a:chExt cx="0" cy="0"/>
        </a:xfrm>
      </p:grpSpPr>
      <p:sp>
        <p:nvSpPr>
          <p:cNvPr id="249" name="Google Shape;249;p29"/>
          <p:cNvSpPr txBox="1"/>
          <p:nvPr/>
        </p:nvSpPr>
        <p:spPr>
          <a:xfrm>
            <a:off x="725780" y="2167337"/>
            <a:ext cx="4722521" cy="2128316"/>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learn more about entry requirements, various routes into roles, and expected salaries of specific careers.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7288AF4C-72E8-4AC1-A671-422291543795}"/>
              </a:ext>
            </a:extLst>
          </p:cNvPr>
          <p:cNvPicPr>
            <a:picLocks noChangeAspect="1"/>
          </p:cNvPicPr>
          <p:nvPr/>
        </p:nvPicPr>
        <p:blipFill>
          <a:blip r:embed="rId4"/>
          <a:stretch>
            <a:fillRect/>
          </a:stretch>
        </p:blipFill>
        <p:spPr>
          <a:xfrm>
            <a:off x="7114226" y="685799"/>
            <a:ext cx="4079917" cy="1672859"/>
          </a:xfrm>
          <a:prstGeom prst="rect">
            <a:avLst/>
          </a:prstGeom>
          <a:ln>
            <a:noFill/>
          </a:ln>
        </p:spPr>
      </p:pic>
      <p:pic>
        <p:nvPicPr>
          <p:cNvPr id="5" name="Picture 4" descr="A screenshot of a cell phone&#10;&#10;Description automatically generated">
            <a:extLst>
              <a:ext uri="{FF2B5EF4-FFF2-40B4-BE49-F238E27FC236}">
                <a16:creationId xmlns:a16="http://schemas.microsoft.com/office/drawing/2014/main" id="{3BA9B801-48DE-45B8-8370-C8A077FC027C}"/>
              </a:ext>
            </a:extLst>
          </p:cNvPr>
          <p:cNvPicPr>
            <a:picLocks noChangeAspect="1"/>
          </p:cNvPicPr>
          <p:nvPr/>
        </p:nvPicPr>
        <p:blipFill>
          <a:blip r:embed="rId5"/>
          <a:stretch>
            <a:fillRect/>
          </a:stretch>
        </p:blipFill>
        <p:spPr>
          <a:xfrm>
            <a:off x="7114227" y="2556086"/>
            <a:ext cx="4079917" cy="3196249"/>
          </a:xfrm>
          <a:prstGeom prst="rect">
            <a:avLst/>
          </a:prstGeom>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78385F-0B8C-450D-8D3E-472B755D24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2867" y="1025635"/>
            <a:ext cx="4677165" cy="4327416"/>
          </a:xfrm>
          <a:prstGeom prst="rect">
            <a:avLst/>
          </a:prstGeom>
        </p:spPr>
      </p:pic>
      <p:sp>
        <p:nvSpPr>
          <p:cNvPr id="8" name="Rectangle 7">
            <a:extLst>
              <a:ext uri="{FF2B5EF4-FFF2-40B4-BE49-F238E27FC236}">
                <a16:creationId xmlns:a16="http://schemas.microsoft.com/office/drawing/2014/main" id="{075D1164-FF62-485C-8093-F84C5BBE4423}"/>
              </a:ext>
            </a:extLst>
          </p:cNvPr>
          <p:cNvSpPr/>
          <p:nvPr/>
        </p:nvSpPr>
        <p:spPr>
          <a:xfrm>
            <a:off x="534769" y="913384"/>
            <a:ext cx="5561231" cy="41981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kern="1200" dirty="0">
                <a:solidFill>
                  <a:prstClr val="black"/>
                </a:solidFill>
                <a:latin typeface="Open sans" panose="020B0606030504020204"/>
                <a:ea typeface="Open Sans Semibold" panose="020B0706030804020204" pitchFamily="34" charset="0"/>
                <a:cs typeface="Open Sans Semibold" panose="020B0706030804020204" pitchFamily="34" charset="0"/>
              </a:rPr>
              <a:t>Next</a:t>
            </a: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 you can pick up to 10 subject areas that you’re considering studying.</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These can be ranked either alphabetically, by subject area, or by the number of courses offered in a subject area. Don’t forget that you can always search by keyword too!</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Click ‘next’ when you are ready to proceed. </a:t>
            </a:r>
          </a:p>
        </p:txBody>
      </p:sp>
    </p:spTree>
    <p:extLst>
      <p:ext uri="{BB962C8B-B14F-4D97-AF65-F5344CB8AC3E}">
        <p14:creationId xmlns:p14="http://schemas.microsoft.com/office/powerpoint/2010/main" val="39252558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815CC5-2E1D-4408-872A-E3BCDEAE5437}"/>
              </a:ext>
            </a:extLst>
          </p:cNvPr>
          <p:cNvSpPr/>
          <p:nvPr/>
        </p:nvSpPr>
        <p:spPr>
          <a:xfrm>
            <a:off x="453291" y="561434"/>
            <a:ext cx="3897424" cy="46598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The Longlist shows all the programs for your chosen subject(s). They’re split across three columns </a:t>
            </a: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based on your grades and the entry requirements for the course.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Pick as many as you like, but try to have at least one in each column.</a:t>
            </a:r>
          </a:p>
        </p:txBody>
      </p:sp>
      <p:pic>
        <p:nvPicPr>
          <p:cNvPr id="3" name="Picture 2">
            <a:extLst>
              <a:ext uri="{FF2B5EF4-FFF2-40B4-BE49-F238E27FC236}">
                <a16:creationId xmlns:a16="http://schemas.microsoft.com/office/drawing/2014/main" id="{8407EC3D-8371-4EF9-A263-166F576D6529}"/>
              </a:ext>
            </a:extLst>
          </p:cNvPr>
          <p:cNvPicPr>
            <a:picLocks noChangeAspect="1"/>
          </p:cNvPicPr>
          <p:nvPr/>
        </p:nvPicPr>
        <p:blipFill>
          <a:blip r:embed="rId3"/>
          <a:stretch>
            <a:fillRect/>
          </a:stretch>
        </p:blipFill>
        <p:spPr>
          <a:xfrm>
            <a:off x="4821786" y="881524"/>
            <a:ext cx="6819463" cy="4490575"/>
          </a:xfrm>
          <a:prstGeom prst="rect">
            <a:avLst/>
          </a:prstGeom>
        </p:spPr>
      </p:pic>
    </p:spTree>
    <p:extLst>
      <p:ext uri="{BB962C8B-B14F-4D97-AF65-F5344CB8AC3E}">
        <p14:creationId xmlns:p14="http://schemas.microsoft.com/office/powerpoint/2010/main" val="6957292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9C7256-FDC2-4A28-8B09-BBE88D897B8C}"/>
              </a:ext>
            </a:extLst>
          </p:cNvPr>
          <p:cNvSpPr/>
          <p:nvPr/>
        </p:nvSpPr>
        <p:spPr>
          <a:xfrm>
            <a:off x="477861" y="864456"/>
            <a:ext cx="3370239" cy="46598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You can also rank, filter and keyword search the courses to find the best ones for you.</a:t>
            </a:r>
            <a:endPar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Click on a course(s) to add it to your shortlist selection and then click ‘next’.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 </a:t>
            </a:r>
          </a:p>
        </p:txBody>
      </p:sp>
      <p:pic>
        <p:nvPicPr>
          <p:cNvPr id="3" name="Picture 2">
            <a:extLst>
              <a:ext uri="{FF2B5EF4-FFF2-40B4-BE49-F238E27FC236}">
                <a16:creationId xmlns:a16="http://schemas.microsoft.com/office/drawing/2014/main" id="{8B52771D-D947-4BEA-B205-962AE2FD1B9F}"/>
              </a:ext>
            </a:extLst>
          </p:cNvPr>
          <p:cNvPicPr>
            <a:picLocks noChangeAspect="1"/>
          </p:cNvPicPr>
          <p:nvPr/>
        </p:nvPicPr>
        <p:blipFill>
          <a:blip r:embed="rId3"/>
          <a:stretch>
            <a:fillRect/>
          </a:stretch>
        </p:blipFill>
        <p:spPr>
          <a:xfrm>
            <a:off x="4351314" y="864456"/>
            <a:ext cx="6981825" cy="4621944"/>
          </a:xfrm>
          <a:prstGeom prst="rect">
            <a:avLst/>
          </a:prstGeom>
        </p:spPr>
      </p:pic>
    </p:spTree>
    <p:extLst>
      <p:ext uri="{BB962C8B-B14F-4D97-AF65-F5344CB8AC3E}">
        <p14:creationId xmlns:p14="http://schemas.microsoft.com/office/powerpoint/2010/main" val="117681691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43CB07-50BF-4441-90B7-77F9C88C3165}"/>
              </a:ext>
            </a:extLst>
          </p:cNvPr>
          <p:cNvPicPr>
            <a:picLocks noChangeAspect="1"/>
          </p:cNvPicPr>
          <p:nvPr/>
        </p:nvPicPr>
        <p:blipFill rotWithShape="1">
          <a:blip r:embed="rId3">
            <a:extLst>
              <a:ext uri="{28A0092B-C50C-407E-A947-70E740481C1C}">
                <a14:useLocalDpi xmlns:a14="http://schemas.microsoft.com/office/drawing/2010/main" val="0"/>
              </a:ext>
            </a:extLst>
          </a:blip>
          <a:srcRect b="1050"/>
          <a:stretch/>
        </p:blipFill>
        <p:spPr>
          <a:xfrm>
            <a:off x="5524604" y="560946"/>
            <a:ext cx="5883256" cy="5277879"/>
          </a:xfrm>
          <a:prstGeom prst="rect">
            <a:avLst/>
          </a:prstGeom>
        </p:spPr>
      </p:pic>
      <p:sp>
        <p:nvSpPr>
          <p:cNvPr id="8" name="Rectangle 7">
            <a:extLst>
              <a:ext uri="{FF2B5EF4-FFF2-40B4-BE49-F238E27FC236}">
                <a16:creationId xmlns:a16="http://schemas.microsoft.com/office/drawing/2014/main" id="{7B53A4AB-8642-47D9-BC42-321B93A44D09}"/>
              </a:ext>
            </a:extLst>
          </p:cNvPr>
          <p:cNvSpPr/>
          <p:nvPr/>
        </p:nvSpPr>
        <p:spPr>
          <a:xfrm>
            <a:off x="460291" y="1082196"/>
            <a:ext cx="4245060" cy="401347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kern="1200" dirty="0">
                <a:solidFill>
                  <a:prstClr val="black"/>
                </a:solidFill>
                <a:latin typeface="Open sans" panose="020B0606030504020204"/>
                <a:ea typeface="Open Sans Semibold" panose="020B0706030804020204" pitchFamily="34" charset="0"/>
                <a:cs typeface="Open Sans Semibold" panose="020B0706030804020204" pitchFamily="34" charset="0"/>
              </a:rPr>
              <a:t>On the next page</a:t>
            </a: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 you will see your Shortlist of programs and the map at the top of the page shows you the location of your selected universities.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Click on one of the pinpoints on the map to see more information about this course.</a:t>
            </a:r>
            <a:endPar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48929307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E91298-538A-416B-8F95-C38BAE1D9B07}"/>
              </a:ext>
            </a:extLst>
          </p:cNvPr>
          <p:cNvSpPr/>
          <p:nvPr/>
        </p:nvSpPr>
        <p:spPr>
          <a:xfrm>
            <a:off x="473546" y="749831"/>
            <a:ext cx="4843867" cy="512146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Scrolling down the Shortlist shows you more information about each program and the university.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At any point you can go back to the Longlist to add more programs to the Shortlist. You can also delete programs from the Shortlist </a:t>
            </a:r>
            <a:r>
              <a:rPr lang="en-GB" sz="2000" kern="1200" dirty="0">
                <a:solidFill>
                  <a:prstClr val="black"/>
                </a:solidFill>
                <a:latin typeface="Open sans" panose="020B0606030504020204"/>
                <a:ea typeface="Open Sans Semibold" panose="020B0706030804020204" pitchFamily="34" charset="0"/>
                <a:cs typeface="Open Sans Semibold" panose="020B0706030804020204" pitchFamily="34" charset="0"/>
              </a:rPr>
              <a:t>if you need to</a:t>
            </a: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2000" kern="1200" dirty="0">
              <a:solidFill>
                <a:prstClr val="black"/>
              </a:solidFill>
              <a:latin typeface="Open sans" panose="020B0606030504020204"/>
              <a:ea typeface="Open Sans Semibold" panose="020B0706030804020204" pitchFamily="34" charset="0"/>
              <a:cs typeface="Open Sans Semibold" panose="020B0706030804020204" pitchFamily="34" charset="0"/>
            </a:endParaRPr>
          </a:p>
          <a:p>
            <a:pPr>
              <a:lnSpc>
                <a:spcPct val="150000"/>
              </a:lnSpc>
              <a:buClrTx/>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Once you are happy with the courses on your Shortlist, click save.</a:t>
            </a:r>
          </a:p>
        </p:txBody>
      </p:sp>
      <p:pic>
        <p:nvPicPr>
          <p:cNvPr id="3" name="Picture 2">
            <a:extLst>
              <a:ext uri="{FF2B5EF4-FFF2-40B4-BE49-F238E27FC236}">
                <a16:creationId xmlns:a16="http://schemas.microsoft.com/office/drawing/2014/main" id="{0A9CB458-8E41-41BB-AC2F-1A8973A66B67}"/>
              </a:ext>
            </a:extLst>
          </p:cNvPr>
          <p:cNvPicPr>
            <a:picLocks noChangeAspect="1"/>
          </p:cNvPicPr>
          <p:nvPr/>
        </p:nvPicPr>
        <p:blipFill>
          <a:blip r:embed="rId3"/>
          <a:stretch>
            <a:fillRect/>
          </a:stretch>
        </p:blipFill>
        <p:spPr>
          <a:xfrm>
            <a:off x="6025343" y="565503"/>
            <a:ext cx="5314321" cy="5047717"/>
          </a:xfrm>
          <a:prstGeom prst="rect">
            <a:avLst/>
          </a:prstGeom>
        </p:spPr>
      </p:pic>
    </p:spTree>
    <p:extLst>
      <p:ext uri="{BB962C8B-B14F-4D97-AF65-F5344CB8AC3E}">
        <p14:creationId xmlns:p14="http://schemas.microsoft.com/office/powerpoint/2010/main" val="34540254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D40BDB-C63F-4BD0-B34D-34CC64FDB9AC}"/>
              </a:ext>
            </a:extLst>
          </p:cNvPr>
          <p:cNvSpPr/>
          <p:nvPr/>
        </p:nvSpPr>
        <p:spPr>
          <a:xfrm>
            <a:off x="461786" y="838703"/>
            <a:ext cx="4434064" cy="41981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A copy of your Shortlist will be emailed to you. You can also view it straight away by clicking on the ‘Download your Shortlist’ button.</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8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Visit the Know-how library for further information and guidance on applying for and studying at an Irish university. </a:t>
            </a:r>
          </a:p>
        </p:txBody>
      </p:sp>
      <p:pic>
        <p:nvPicPr>
          <p:cNvPr id="3" name="Picture 2">
            <a:extLst>
              <a:ext uri="{FF2B5EF4-FFF2-40B4-BE49-F238E27FC236}">
                <a16:creationId xmlns:a16="http://schemas.microsoft.com/office/drawing/2014/main" id="{095CE82A-E9D5-4CB2-8691-A73AF32935A4}"/>
              </a:ext>
            </a:extLst>
          </p:cNvPr>
          <p:cNvPicPr>
            <a:picLocks noChangeAspect="1"/>
          </p:cNvPicPr>
          <p:nvPr/>
        </p:nvPicPr>
        <p:blipFill>
          <a:blip r:embed="rId3"/>
          <a:stretch>
            <a:fillRect/>
          </a:stretch>
        </p:blipFill>
        <p:spPr>
          <a:xfrm>
            <a:off x="5162550" y="704850"/>
            <a:ext cx="6305550" cy="4610100"/>
          </a:xfrm>
          <a:prstGeom prst="rect">
            <a:avLst/>
          </a:prstGeom>
        </p:spPr>
      </p:pic>
    </p:spTree>
    <p:extLst>
      <p:ext uri="{BB962C8B-B14F-4D97-AF65-F5344CB8AC3E}">
        <p14:creationId xmlns:p14="http://schemas.microsoft.com/office/powerpoint/2010/main" val="1137461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B2B0B5-E0E4-46A5-9520-2660159960B6}"/>
              </a:ext>
            </a:extLst>
          </p:cNvPr>
          <p:cNvSpPr/>
          <p:nvPr/>
        </p:nvSpPr>
        <p:spPr>
          <a:xfrm>
            <a:off x="364614" y="1845797"/>
            <a:ext cx="4359785" cy="281314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Remember, you can make as many Shortlists as you like.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2000" kern="1200" dirty="0">
              <a:solidFill>
                <a:prstClr val="black"/>
              </a:solidFill>
              <a:latin typeface="Open sans" panose="020B0606030504020204"/>
              <a:ea typeface="Open Sans Semibold" panose="020B0706030804020204" pitchFamily="34" charset="0"/>
              <a:cs typeface="Open Sans Semibold" panose="020B0706030804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6030504020204"/>
                <a:ea typeface="Open Sans Semibold" panose="020B0706030804020204" pitchFamily="34" charset="0"/>
                <a:cs typeface="Open Sans Semibold" panose="020B0706030804020204" pitchFamily="34" charset="0"/>
              </a:rPr>
              <a:t>You can view them anytime by clicking on the Favourites button at the top of the page. </a:t>
            </a:r>
          </a:p>
        </p:txBody>
      </p:sp>
      <p:pic>
        <p:nvPicPr>
          <p:cNvPr id="3" name="Picture 2">
            <a:extLst>
              <a:ext uri="{FF2B5EF4-FFF2-40B4-BE49-F238E27FC236}">
                <a16:creationId xmlns:a16="http://schemas.microsoft.com/office/drawing/2014/main" id="{A100C1FD-B1E2-4B10-8133-18F0C8370FAD}"/>
              </a:ext>
            </a:extLst>
          </p:cNvPr>
          <p:cNvPicPr>
            <a:picLocks noChangeAspect="1"/>
          </p:cNvPicPr>
          <p:nvPr/>
        </p:nvPicPr>
        <p:blipFill>
          <a:blip r:embed="rId3"/>
          <a:stretch>
            <a:fillRect/>
          </a:stretch>
        </p:blipFill>
        <p:spPr>
          <a:xfrm>
            <a:off x="5381626" y="706950"/>
            <a:ext cx="5959928" cy="4846409"/>
          </a:xfrm>
          <a:prstGeom prst="rect">
            <a:avLst/>
          </a:prstGeom>
        </p:spPr>
      </p:pic>
    </p:spTree>
    <p:extLst>
      <p:ext uri="{BB962C8B-B14F-4D97-AF65-F5344CB8AC3E}">
        <p14:creationId xmlns:p14="http://schemas.microsoft.com/office/powerpoint/2010/main" val="20686720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2231977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Drafting application materials</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178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90000"/>
              </a:lnSpc>
              <a:spcBef>
                <a:spcPts val="0"/>
              </a:spcBef>
              <a:spcAft>
                <a:spcPts val="0"/>
              </a:spcAft>
              <a:buClr>
                <a:srgbClr val="595959"/>
              </a:buClr>
              <a:buSzPts val="2600"/>
              <a:buFont typeface="Arial"/>
              <a:buNone/>
              <a:tabLst/>
              <a:defRPr/>
            </a:pPr>
            <a:r>
              <a:rPr kumimoji="0" lang="en-GB" sz="2400" b="1" i="0" u="none" strike="noStrike" kern="0" cap="none" spc="0" normalizeH="0" baseline="0" noProof="0" dirty="0">
                <a:ln>
                  <a:noFill/>
                </a:ln>
                <a:solidFill>
                  <a:srgbClr val="595959"/>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4) Drafting application materials </a:t>
            </a:r>
            <a:endParaRPr kumimoji="0" lang="en-GB" sz="2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kumimoji="0" lang="en-US" sz="2000" b="0" i="1"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Drafting applications </a:t>
            </a: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section to start your application process, using guidance and examples provided.</a:t>
            </a:r>
            <a:endParaRPr kumimoji="0" lang="en-US"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Our Tools:</a:t>
            </a:r>
            <a:endParaRPr kumimoji="0"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12" name="Google Shape;148;p18">
            <a:extLst>
              <a:ext uri="{FF2B5EF4-FFF2-40B4-BE49-F238E27FC236}">
                <a16:creationId xmlns:a16="http://schemas.microsoft.com/office/drawing/2014/main" id="{BD1A9AE7-B036-4078-A79A-7A3265C9CFB3}"/>
              </a:ext>
            </a:extLst>
          </p:cNvPr>
          <p:cNvPicPr preferRelativeResize="0"/>
          <p:nvPr/>
        </p:nvPicPr>
        <p:blipFill rotWithShape="1">
          <a:blip r:embed="rId4">
            <a:alphaModFix/>
          </a:blip>
          <a:srcRect/>
          <a:stretch/>
        </p:blipFill>
        <p:spPr>
          <a:xfrm>
            <a:off x="2149637" y="2999378"/>
            <a:ext cx="1917936" cy="2687651"/>
          </a:xfrm>
          <a:prstGeom prst="rect">
            <a:avLst/>
          </a:prstGeom>
          <a:noFill/>
          <a:ln>
            <a:noFill/>
          </a:ln>
        </p:spPr>
      </p:pic>
      <p:sp>
        <p:nvSpPr>
          <p:cNvPr id="13" name="Google Shape;1208;p150">
            <a:extLst>
              <a:ext uri="{FF2B5EF4-FFF2-40B4-BE49-F238E27FC236}">
                <a16:creationId xmlns:a16="http://schemas.microsoft.com/office/drawing/2014/main" id="{21261829-8D4D-4D5E-8792-8F22D701B523}"/>
              </a:ext>
            </a:extLst>
          </p:cNvPr>
          <p:cNvSpPr txBox="1"/>
          <p:nvPr/>
        </p:nvSpPr>
        <p:spPr>
          <a:xfrm>
            <a:off x="8076189" y="1737932"/>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UK Personal Statement</a:t>
            </a:r>
            <a:endParaRPr kumimoji="0" sz="1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 name="Google Shape;1208;p150">
            <a:extLst>
              <a:ext uri="{FF2B5EF4-FFF2-40B4-BE49-F238E27FC236}">
                <a16:creationId xmlns:a16="http://schemas.microsoft.com/office/drawing/2014/main" id="{762614AB-56DF-4C62-8897-3F0DD5DAEF16}"/>
              </a:ext>
            </a:extLst>
          </p:cNvPr>
          <p:cNvSpPr txBox="1"/>
          <p:nvPr/>
        </p:nvSpPr>
        <p:spPr>
          <a:xfrm>
            <a:off x="8086822" y="2170717"/>
            <a:ext cx="2155629"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Academics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5" name="Google Shape;1208;p150">
            <a:extLst>
              <a:ext uri="{FF2B5EF4-FFF2-40B4-BE49-F238E27FC236}">
                <a16:creationId xmlns:a16="http://schemas.microsoft.com/office/drawing/2014/main" id="{864BC425-8EAE-46A4-9621-3656999E60F1}"/>
              </a:ext>
            </a:extLst>
          </p:cNvPr>
          <p:cNvSpPr txBox="1"/>
          <p:nvPr/>
        </p:nvSpPr>
        <p:spPr>
          <a:xfrm>
            <a:off x="8087073" y="2607750"/>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CV / Resume</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6" name="Google Shape;1208;p150">
            <a:extLst>
              <a:ext uri="{FF2B5EF4-FFF2-40B4-BE49-F238E27FC236}">
                <a16:creationId xmlns:a16="http://schemas.microsoft.com/office/drawing/2014/main" id="{51B0D976-1D6B-4036-9841-52C9A3841EEA}"/>
              </a:ext>
            </a:extLst>
          </p:cNvPr>
          <p:cNvSpPr txBox="1"/>
          <p:nvPr/>
        </p:nvSpPr>
        <p:spPr>
          <a:xfrm>
            <a:off x="8095046" y="3036163"/>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Common App Essay</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7" name="Google Shape;1208;p150">
            <a:extLst>
              <a:ext uri="{FF2B5EF4-FFF2-40B4-BE49-F238E27FC236}">
                <a16:creationId xmlns:a16="http://schemas.microsoft.com/office/drawing/2014/main" id="{2893C851-475D-4CD4-8763-CFAFE3B959B6}"/>
              </a:ext>
            </a:extLst>
          </p:cNvPr>
          <p:cNvSpPr txBox="1"/>
          <p:nvPr/>
        </p:nvSpPr>
        <p:spPr>
          <a:xfrm>
            <a:off x="8090933" y="3467109"/>
            <a:ext cx="2163853"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 recommenders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8" name="Google Shape;1208;p150">
            <a:extLst>
              <a:ext uri="{FF2B5EF4-FFF2-40B4-BE49-F238E27FC236}">
                <a16:creationId xmlns:a16="http://schemas.microsoft.com/office/drawing/2014/main" id="{C04FF63F-8EF6-4BB6-AC7E-A3593B69A69E}"/>
              </a:ext>
            </a:extLst>
          </p:cNvPr>
          <p:cNvSpPr txBox="1"/>
          <p:nvPr/>
        </p:nvSpPr>
        <p:spPr>
          <a:xfrm>
            <a:off x="8095046" y="3907264"/>
            <a:ext cx="2155629" cy="325810"/>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Notes for Ref Writers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312654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58"/>
        <p:cNvGrpSpPr/>
        <p:nvPr/>
      </p:nvGrpSpPr>
      <p:grpSpPr>
        <a:xfrm>
          <a:off x="0" y="0"/>
          <a:ext cx="0" cy="0"/>
          <a:chOff x="0" y="0"/>
          <a:chExt cx="0" cy="0"/>
        </a:xfrm>
      </p:grpSpPr>
      <p:sp>
        <p:nvSpPr>
          <p:cNvPr id="259" name="Google Shape;259;p30"/>
          <p:cNvSpPr txBox="1"/>
          <p:nvPr/>
        </p:nvSpPr>
        <p:spPr>
          <a:xfrm>
            <a:off x="715241" y="5164282"/>
            <a:ext cx="11737200" cy="67612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the heart button on a career to add it to your Careers library dashboard.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60" name="Google Shape;260;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60293" y="726648"/>
            <a:ext cx="10271414" cy="4281770"/>
          </a:xfrm>
          <a:prstGeom prst="rect">
            <a:avLst/>
          </a:prstGeom>
          <a:noFill/>
          <a:ln w="9525" cap="flat" cmpd="sng">
            <a:noFill/>
            <a:prstDash val="solid"/>
            <a:round/>
            <a:headEnd type="none" w="sm" len="sm"/>
            <a:tailEnd type="none" w="sm" len="sm"/>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UK Personal Statement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33645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22496" y="1182397"/>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UK Personal Statement tool is an easy way to structure and manage the development of your personal statement. It has clear templates, hints, tips, and guidance for you. </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feedback, notes, and comments features allow back-and-forth communication between you and your teacher too!</a:t>
            </a: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5832072-A804-45EC-8CBB-B72CB330B538}"/>
              </a:ext>
            </a:extLst>
          </p:cNvPr>
          <p:cNvPicPr>
            <a:picLocks noChangeAspect="1"/>
          </p:cNvPicPr>
          <p:nvPr/>
        </p:nvPicPr>
        <p:blipFill>
          <a:blip r:embed="rId4"/>
          <a:stretch>
            <a:fillRect/>
          </a:stretch>
        </p:blipFill>
        <p:spPr>
          <a:xfrm>
            <a:off x="7439024" y="2519198"/>
            <a:ext cx="3519495" cy="1819603"/>
          </a:xfrm>
          <a:prstGeom prst="rect">
            <a:avLst/>
          </a:prstGeom>
        </p:spPr>
      </p:pic>
    </p:spTree>
    <p:extLst>
      <p:ext uri="{BB962C8B-B14F-4D97-AF65-F5344CB8AC3E}">
        <p14:creationId xmlns:p14="http://schemas.microsoft.com/office/powerpoint/2010/main" val="26912126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2"/>
        <p:cNvGrpSpPr/>
        <p:nvPr/>
      </p:nvGrpSpPr>
      <p:grpSpPr>
        <a:xfrm>
          <a:off x="0" y="0"/>
          <a:ext cx="0" cy="0"/>
          <a:chOff x="0" y="0"/>
          <a:chExt cx="0" cy="0"/>
        </a:xfrm>
      </p:grpSpPr>
      <p:sp>
        <p:nvSpPr>
          <p:cNvPr id="1343" name="Google Shape;1343;p167"/>
          <p:cNvSpPr/>
          <p:nvPr/>
        </p:nvSpPr>
        <p:spPr>
          <a:xfrm>
            <a:off x="6977270" y="940921"/>
            <a:ext cx="4546307" cy="526297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tool splits your personal statement into three sections. </a:t>
            </a: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complete these in any order and come back to each section as many times as you like.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‘Preview’ to see how your personal statement will look as one whole document.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44" name="Google Shape;1344;p167"/>
          <p:cNvPicPr preferRelativeResize="0"/>
          <p:nvPr/>
        </p:nvPicPr>
        <p:blipFill rotWithShape="1">
          <a:blip r:embed="rId4">
            <a:alphaModFix/>
          </a:blip>
          <a:srcRect/>
          <a:stretch/>
        </p:blipFill>
        <p:spPr>
          <a:xfrm>
            <a:off x="1182757" y="785192"/>
            <a:ext cx="5094352" cy="4677316"/>
          </a:xfrm>
          <a:prstGeom prst="rect">
            <a:avLst/>
          </a:prstGeom>
          <a:noFill/>
          <a:ln w="9525" cap="flat" cmpd="sng">
            <a:noFill/>
            <a:prstDash val="solid"/>
            <a:round/>
            <a:headEnd type="none" w="sm" len="sm"/>
            <a:tailEnd type="none" w="sm" len="sm"/>
          </a:ln>
        </p:spPr>
      </p:pic>
      <p:sp>
        <p:nvSpPr>
          <p:cNvPr id="5" name="TextBox 4">
            <a:extLst>
              <a:ext uri="{FF2B5EF4-FFF2-40B4-BE49-F238E27FC236}">
                <a16:creationId xmlns:a16="http://schemas.microsoft.com/office/drawing/2014/main" id="{CD5C6A82-6A48-40BF-8D64-B341DB071FED}"/>
              </a:ext>
            </a:extLst>
          </p:cNvPr>
          <p:cNvSpPr txBox="1"/>
          <p:nvPr/>
        </p:nvSpPr>
        <p:spPr>
          <a:xfrm flipV="1">
            <a:off x="4109157" y="785191"/>
            <a:ext cx="1557865" cy="480615"/>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48"/>
        <p:cNvGrpSpPr/>
        <p:nvPr/>
      </p:nvGrpSpPr>
      <p:grpSpPr>
        <a:xfrm>
          <a:off x="0" y="0"/>
          <a:ext cx="0" cy="0"/>
          <a:chOff x="0" y="0"/>
          <a:chExt cx="0" cy="0"/>
        </a:xfrm>
      </p:grpSpPr>
      <p:sp>
        <p:nvSpPr>
          <p:cNvPr id="1349" name="Google Shape;1349;p168"/>
          <p:cNvSpPr/>
          <p:nvPr/>
        </p:nvSpPr>
        <p:spPr>
          <a:xfrm>
            <a:off x="7866345" y="745434"/>
            <a:ext cx="3938954" cy="56938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choose to write the personal statement in one single text box, rather than in three.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To do this, scroll down to the bottom of the page and click on ‘Convert to one box here’. You can chose to do this at any stage in the development of your personal statement.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50" name="Google Shape;1350;p168"/>
          <p:cNvPicPr preferRelativeResize="0"/>
          <p:nvPr/>
        </p:nvPicPr>
        <p:blipFill>
          <a:blip r:embed="rId4"/>
          <a:srcRect/>
          <a:stretch/>
        </p:blipFill>
        <p:spPr>
          <a:xfrm>
            <a:off x="1093304" y="745434"/>
            <a:ext cx="6209786" cy="4580279"/>
          </a:xfrm>
          <a:prstGeom prst="rect">
            <a:avLst/>
          </a:prstGeom>
          <a:noFill/>
          <a:ln w="9525" cap="flat" cmpd="sng">
            <a:noFill/>
            <a:prstDash val="solid"/>
            <a:round/>
            <a:headEnd type="none" w="sm" len="sm"/>
            <a:tailEnd type="none" w="sm" len="sm"/>
          </a:ln>
        </p:spPr>
      </p:pic>
      <p:sp>
        <p:nvSpPr>
          <p:cNvPr id="5" name="TextBox 4">
            <a:extLst>
              <a:ext uri="{FF2B5EF4-FFF2-40B4-BE49-F238E27FC236}">
                <a16:creationId xmlns:a16="http://schemas.microsoft.com/office/drawing/2014/main" id="{85DC94EA-B24E-4B80-BCEF-6DFA21CFC684}"/>
              </a:ext>
            </a:extLst>
          </p:cNvPr>
          <p:cNvSpPr txBox="1"/>
          <p:nvPr/>
        </p:nvSpPr>
        <p:spPr>
          <a:xfrm flipV="1">
            <a:off x="945772" y="4396563"/>
            <a:ext cx="6357317" cy="929149"/>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00EDDD-6DE2-4832-B305-E283806DBFEC}"/>
              </a:ext>
            </a:extLst>
          </p:cNvPr>
          <p:cNvPicPr>
            <a:picLocks noChangeAspect="1"/>
          </p:cNvPicPr>
          <p:nvPr/>
        </p:nvPicPr>
        <p:blipFill>
          <a:blip r:embed="rId3"/>
          <a:stretch>
            <a:fillRect/>
          </a:stretch>
        </p:blipFill>
        <p:spPr>
          <a:xfrm>
            <a:off x="821634" y="741459"/>
            <a:ext cx="7264381" cy="4983480"/>
          </a:xfrm>
          <a:prstGeom prst="rect">
            <a:avLst/>
          </a:prstGeom>
        </p:spPr>
      </p:pic>
      <p:sp>
        <p:nvSpPr>
          <p:cNvPr id="3" name="TextBox 2">
            <a:extLst>
              <a:ext uri="{FF2B5EF4-FFF2-40B4-BE49-F238E27FC236}">
                <a16:creationId xmlns:a16="http://schemas.microsoft.com/office/drawing/2014/main" id="{8370A9C1-A316-4FAA-923C-628EA9E739F0}"/>
              </a:ext>
            </a:extLst>
          </p:cNvPr>
          <p:cNvSpPr txBox="1"/>
          <p:nvPr/>
        </p:nvSpPr>
        <p:spPr>
          <a:xfrm>
            <a:off x="8747006" y="1160928"/>
            <a:ext cx="2534478" cy="419813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To start, first select which </a:t>
            </a: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university subject you’re writing the statement for.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When you’re ready to start writing a section, click ‘Start’</a:t>
            </a:r>
          </a:p>
        </p:txBody>
      </p:sp>
      <p:sp>
        <p:nvSpPr>
          <p:cNvPr id="6" name="TextBox 5">
            <a:extLst>
              <a:ext uri="{FF2B5EF4-FFF2-40B4-BE49-F238E27FC236}">
                <a16:creationId xmlns:a16="http://schemas.microsoft.com/office/drawing/2014/main" id="{ECA91938-1200-4912-A555-D588D8B9E49D}"/>
              </a:ext>
            </a:extLst>
          </p:cNvPr>
          <p:cNvSpPr txBox="1"/>
          <p:nvPr/>
        </p:nvSpPr>
        <p:spPr>
          <a:xfrm flipV="1">
            <a:off x="719996" y="1382430"/>
            <a:ext cx="3366582" cy="367348"/>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1296EA65-378E-423D-A902-372C2645F2C5}"/>
              </a:ext>
            </a:extLst>
          </p:cNvPr>
          <p:cNvSpPr txBox="1"/>
          <p:nvPr/>
        </p:nvSpPr>
        <p:spPr>
          <a:xfrm flipV="1">
            <a:off x="6942666" y="2686755"/>
            <a:ext cx="891824" cy="573242"/>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7919936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55"/>
        <p:cNvGrpSpPr/>
        <p:nvPr/>
      </p:nvGrpSpPr>
      <p:grpSpPr>
        <a:xfrm>
          <a:off x="0" y="0"/>
          <a:ext cx="0" cy="0"/>
          <a:chOff x="0" y="0"/>
          <a:chExt cx="0" cy="0"/>
        </a:xfrm>
      </p:grpSpPr>
      <p:sp>
        <p:nvSpPr>
          <p:cNvPr id="1356" name="Google Shape;1356;p169"/>
          <p:cNvSpPr/>
          <p:nvPr/>
        </p:nvSpPr>
        <p:spPr>
          <a:xfrm>
            <a:off x="386400" y="3965714"/>
            <a:ext cx="11419200" cy="125577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the top of the page you will see some prompts in green text. Each one expands to show an example.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 not try to use these as templates - the entries need to be personal to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57" name="Google Shape;1357;p169"/>
          <p:cNvPicPr preferRelativeResize="0"/>
          <p:nvPr/>
        </p:nvPicPr>
        <p:blipFill>
          <a:blip r:embed="rId4"/>
          <a:srcRect/>
          <a:stretch/>
        </p:blipFill>
        <p:spPr>
          <a:xfrm>
            <a:off x="2075621" y="508600"/>
            <a:ext cx="7802218" cy="3308027"/>
          </a:xfrm>
          <a:prstGeom prst="rect">
            <a:avLst/>
          </a:prstGeom>
          <a:noFill/>
          <a:ln w="9525" cap="flat" cmpd="sng">
            <a:noFill/>
            <a:prstDash val="solid"/>
            <a:round/>
            <a:headEnd type="none" w="sm" len="sm"/>
            <a:tailEnd type="none" w="sm" len="sm"/>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61"/>
        <p:cNvGrpSpPr/>
        <p:nvPr/>
      </p:nvGrpSpPr>
      <p:grpSpPr>
        <a:xfrm>
          <a:off x="0" y="0"/>
          <a:ext cx="0" cy="0"/>
          <a:chOff x="0" y="0"/>
          <a:chExt cx="0" cy="0"/>
        </a:xfrm>
      </p:grpSpPr>
      <p:pic>
        <p:nvPicPr>
          <p:cNvPr id="1362" name="Google Shape;1362;p170"/>
          <p:cNvPicPr preferRelativeResize="0"/>
          <p:nvPr/>
        </p:nvPicPr>
        <p:blipFill>
          <a:blip r:embed="rId4"/>
          <a:srcRect/>
          <a:stretch/>
        </p:blipFill>
        <p:spPr>
          <a:xfrm>
            <a:off x="739666" y="825233"/>
            <a:ext cx="6767296" cy="4680028"/>
          </a:xfrm>
          <a:prstGeom prst="rect">
            <a:avLst/>
          </a:prstGeom>
          <a:noFill/>
          <a:ln w="9525" cap="flat" cmpd="sng">
            <a:noFill/>
            <a:prstDash val="solid"/>
            <a:round/>
            <a:headEnd type="none" w="sm" len="sm"/>
            <a:tailEnd type="none" w="sm" len="sm"/>
          </a:ln>
        </p:spPr>
      </p:pic>
      <p:sp>
        <p:nvSpPr>
          <p:cNvPr id="1363" name="Google Shape;1363;p170"/>
          <p:cNvSpPr/>
          <p:nvPr/>
        </p:nvSpPr>
        <p:spPr>
          <a:xfrm>
            <a:off x="7871792" y="825233"/>
            <a:ext cx="3863416" cy="498790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Whatever you type will be automatically saved within this box until you’re ready to save it as a new version.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save as many versions as you like. Your version history will be shown below your current version.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69"/>
        <p:cNvGrpSpPr/>
        <p:nvPr/>
      </p:nvGrpSpPr>
      <p:grpSpPr>
        <a:xfrm>
          <a:off x="0" y="0"/>
          <a:ext cx="0" cy="0"/>
          <a:chOff x="0" y="0"/>
          <a:chExt cx="0" cy="0"/>
        </a:xfrm>
      </p:grpSpPr>
      <p:sp>
        <p:nvSpPr>
          <p:cNvPr id="1370" name="Google Shape;1370;p171"/>
          <p:cNvSpPr/>
          <p:nvPr/>
        </p:nvSpPr>
        <p:spPr>
          <a:xfrm>
            <a:off x="7007089" y="533642"/>
            <a:ext cx="4739946" cy="529375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 the Personal Statement homepage, you can see if a teacher has written any comments within your text or left feedback at the end.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Hover over the speech bubble in the text to see the comment.</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These comments and notes stay with that particular version of your personal statement.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72" name="Google Shape;1372;p17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46044" y="1292084"/>
            <a:ext cx="6013024" cy="3776871"/>
          </a:xfrm>
          <a:prstGeom prst="rect">
            <a:avLst/>
          </a:prstGeom>
          <a:noFill/>
          <a:ln w="9525" cap="flat" cmpd="sng">
            <a:noFill/>
            <a:prstDash val="solid"/>
            <a:round/>
            <a:headEnd type="none" w="sm" len="sm"/>
            <a:tailEnd type="none" w="sm" len="sm"/>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78"/>
        <p:cNvGrpSpPr/>
        <p:nvPr/>
      </p:nvGrpSpPr>
      <p:grpSpPr>
        <a:xfrm>
          <a:off x="0" y="0"/>
          <a:ext cx="0" cy="0"/>
          <a:chOff x="0" y="0"/>
          <a:chExt cx="0" cy="0"/>
        </a:xfrm>
      </p:grpSpPr>
      <p:sp>
        <p:nvSpPr>
          <p:cNvPr id="1380" name="Google Shape;1380;p172"/>
          <p:cNvSpPr/>
          <p:nvPr/>
        </p:nvSpPr>
        <p:spPr>
          <a:xfrm>
            <a:off x="7913513" y="951569"/>
            <a:ext cx="3813988" cy="590643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When you think you’ve finished, send it to the relevant teacher and they will be able to mark it as ‘Finished and ready to add to Locker’.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 draft is added to the Locker, you’ll be able to access it for use in your applications.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02B4294-5205-4F6F-B16A-98FAF51BBF3E}"/>
              </a:ext>
            </a:extLst>
          </p:cNvPr>
          <p:cNvPicPr>
            <a:picLocks noChangeAspect="1"/>
          </p:cNvPicPr>
          <p:nvPr/>
        </p:nvPicPr>
        <p:blipFill>
          <a:blip r:embed="rId4"/>
          <a:stretch>
            <a:fillRect/>
          </a:stretch>
        </p:blipFill>
        <p:spPr>
          <a:xfrm>
            <a:off x="677333" y="1386394"/>
            <a:ext cx="6822967" cy="3469446"/>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69"/>
        <p:cNvGrpSpPr/>
        <p:nvPr/>
      </p:nvGrpSpPr>
      <p:grpSpPr>
        <a:xfrm>
          <a:off x="0" y="0"/>
          <a:ext cx="0" cy="0"/>
          <a:chOff x="0" y="0"/>
          <a:chExt cx="0" cy="0"/>
        </a:xfrm>
      </p:grpSpPr>
      <p:sp>
        <p:nvSpPr>
          <p:cNvPr id="1370" name="Google Shape;1370;p171"/>
          <p:cNvSpPr/>
          <p:nvPr/>
        </p:nvSpPr>
        <p:spPr>
          <a:xfrm>
            <a:off x="6599583" y="533642"/>
            <a:ext cx="5147452" cy="5293757"/>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select a teacher from a drop-down list and leave them a note asking for feedback.</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Additionally, you can send the latest draft of your full personal statement to a specific teacher, or anyone else, by using this function at the bottom of the page.</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download it as a PDF or Word document.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72" name="Google Shape;1372;p171"/>
          <p:cNvPicPr preferRelativeResize="0"/>
          <p:nvPr/>
        </p:nvPicPr>
        <p:blipFill>
          <a:blip r:embed="rId4"/>
          <a:srcRect/>
          <a:stretch/>
        </p:blipFill>
        <p:spPr>
          <a:xfrm>
            <a:off x="1023731" y="914400"/>
            <a:ext cx="4840988" cy="4452729"/>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2265046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061982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0522338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Academics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9566769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86337" y="2043239"/>
            <a:ext cx="5989855" cy="1795336"/>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Academics tool allows you to select your subject reference writers for the reference writing progress and view your predicted grades.</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2EC84FB9-BF8B-47A3-9A49-CFBC551D91DC}"/>
              </a:ext>
            </a:extLst>
          </p:cNvPr>
          <p:cNvPicPr>
            <a:picLocks noChangeAspect="1"/>
          </p:cNvPicPr>
          <p:nvPr/>
        </p:nvPicPr>
        <p:blipFill>
          <a:blip r:embed="rId4"/>
          <a:stretch>
            <a:fillRect/>
          </a:stretch>
        </p:blipFill>
        <p:spPr>
          <a:xfrm>
            <a:off x="7683719" y="2145920"/>
            <a:ext cx="3385309" cy="1692655"/>
          </a:xfrm>
          <a:prstGeom prst="rect">
            <a:avLst/>
          </a:prstGeom>
        </p:spPr>
      </p:pic>
    </p:spTree>
    <p:extLst>
      <p:ext uri="{BB962C8B-B14F-4D97-AF65-F5344CB8AC3E}">
        <p14:creationId xmlns:p14="http://schemas.microsoft.com/office/powerpoint/2010/main" val="236758721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 name="Rectangle 1">
            <a:extLst>
              <a:ext uri="{FF2B5EF4-FFF2-40B4-BE49-F238E27FC236}">
                <a16:creationId xmlns:a16="http://schemas.microsoft.com/office/drawing/2014/main" id="{F8301F17-4623-4721-991B-F74193DC7176}"/>
              </a:ext>
            </a:extLst>
          </p:cNvPr>
          <p:cNvSpPr/>
          <p:nvPr/>
        </p:nvSpPr>
        <p:spPr>
          <a:xfrm>
            <a:off x="6096000" y="748438"/>
            <a:ext cx="5224670" cy="4659802"/>
          </a:xfrm>
          <a:prstGeom prst="rect">
            <a:avLst/>
          </a:prstGeom>
        </p:spPr>
        <p:txBody>
          <a:bodyPr wrap="square">
            <a:sp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It is important that you keep your account up-to-date with regards to who is teaching you. Update this anytime in the Academics tool!</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Simply select your teachers from a drop-down list.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‘Update’ once you have selected all your teachers.  </a:t>
            </a:r>
          </a:p>
        </p:txBody>
      </p:sp>
      <p:pic>
        <p:nvPicPr>
          <p:cNvPr id="4" name="Picture 3">
            <a:extLst>
              <a:ext uri="{FF2B5EF4-FFF2-40B4-BE49-F238E27FC236}">
                <a16:creationId xmlns:a16="http://schemas.microsoft.com/office/drawing/2014/main" id="{00459812-221B-49B6-A407-E1F4AEE7D765}"/>
              </a:ext>
            </a:extLst>
          </p:cNvPr>
          <p:cNvPicPr>
            <a:picLocks noChangeAspect="1"/>
          </p:cNvPicPr>
          <p:nvPr/>
        </p:nvPicPr>
        <p:blipFill>
          <a:blip r:embed="rId4"/>
          <a:stretch>
            <a:fillRect/>
          </a:stretch>
        </p:blipFill>
        <p:spPr>
          <a:xfrm>
            <a:off x="1116496" y="765313"/>
            <a:ext cx="4451483" cy="4679233"/>
          </a:xfrm>
          <a:prstGeom prst="rect">
            <a:avLst/>
          </a:prstGeom>
        </p:spPr>
      </p:pic>
    </p:spTree>
    <p:extLst>
      <p:ext uri="{BB962C8B-B14F-4D97-AF65-F5344CB8AC3E}">
        <p14:creationId xmlns:p14="http://schemas.microsoft.com/office/powerpoint/2010/main" val="31761738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41716580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lvl="0">
              <a:buClr>
                <a:schemeClr val="lt1"/>
              </a:buClr>
              <a:buSzPts val="6000"/>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CV / Resum</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é</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349125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24743" y="1626410"/>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CV / Resumé tool provides a template for creating your own unique and comprehensive CV.</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tool will save you time when writing and modifying your CV for particular vacancies! </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AA4E9B1-0834-41E0-9142-2B3125A17706}"/>
              </a:ext>
            </a:extLst>
          </p:cNvPr>
          <p:cNvPicPr>
            <a:picLocks noChangeAspect="1"/>
          </p:cNvPicPr>
          <p:nvPr/>
        </p:nvPicPr>
        <p:blipFill>
          <a:blip r:embed="rId4"/>
          <a:stretch>
            <a:fillRect/>
          </a:stretch>
        </p:blipFill>
        <p:spPr>
          <a:xfrm>
            <a:off x="7586482" y="2195513"/>
            <a:ext cx="3580775" cy="1857147"/>
          </a:xfrm>
          <a:prstGeom prst="rect">
            <a:avLst/>
          </a:prstGeom>
        </p:spPr>
      </p:pic>
    </p:spTree>
    <p:extLst>
      <p:ext uri="{BB962C8B-B14F-4D97-AF65-F5344CB8AC3E}">
        <p14:creationId xmlns:p14="http://schemas.microsoft.com/office/powerpoint/2010/main" val="26786691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17"/>
        <p:cNvGrpSpPr/>
        <p:nvPr/>
      </p:nvGrpSpPr>
      <p:grpSpPr>
        <a:xfrm>
          <a:off x="0" y="0"/>
          <a:ext cx="0" cy="0"/>
          <a:chOff x="0" y="0"/>
          <a:chExt cx="0" cy="0"/>
        </a:xfrm>
      </p:grpSpPr>
      <p:sp>
        <p:nvSpPr>
          <p:cNvPr id="1419" name="Google Shape;1419;p176"/>
          <p:cNvSpPr/>
          <p:nvPr/>
        </p:nvSpPr>
        <p:spPr>
          <a:xfrm>
            <a:off x="6877878" y="533432"/>
            <a:ext cx="4796267" cy="612475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tool splits your CV / resumé into several sections. You can complete these in any order and come back to each section as many times as you like.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are ready to complete the section click ‘Edit’.</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on ‘Preview’ to see how your CV/resumé will look as one section.</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C0654F3-6AA6-470A-9942-1C9BDE763DA6}"/>
              </a:ext>
            </a:extLst>
          </p:cNvPr>
          <p:cNvPicPr>
            <a:picLocks noChangeAspect="1"/>
          </p:cNvPicPr>
          <p:nvPr/>
        </p:nvPicPr>
        <p:blipFill>
          <a:blip r:embed="rId4"/>
          <a:stretch>
            <a:fillRect/>
          </a:stretch>
        </p:blipFill>
        <p:spPr>
          <a:xfrm>
            <a:off x="517855" y="705678"/>
            <a:ext cx="6023718" cy="4910989"/>
          </a:xfrm>
          <a:prstGeom prst="rect">
            <a:avLst/>
          </a:prstGeom>
        </p:spPr>
      </p:pic>
      <p:sp>
        <p:nvSpPr>
          <p:cNvPr id="5" name="TextBox 4">
            <a:extLst>
              <a:ext uri="{FF2B5EF4-FFF2-40B4-BE49-F238E27FC236}">
                <a16:creationId xmlns:a16="http://schemas.microsoft.com/office/drawing/2014/main" id="{1B421E6F-D28D-461D-A6B9-4A5CC0D27AC4}"/>
              </a:ext>
            </a:extLst>
          </p:cNvPr>
          <p:cNvSpPr txBox="1"/>
          <p:nvPr/>
        </p:nvSpPr>
        <p:spPr>
          <a:xfrm flipV="1">
            <a:off x="4470400" y="1388533"/>
            <a:ext cx="1139258" cy="516797"/>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17"/>
        <p:cNvGrpSpPr/>
        <p:nvPr/>
      </p:nvGrpSpPr>
      <p:grpSpPr>
        <a:xfrm>
          <a:off x="0" y="0"/>
          <a:ext cx="0" cy="0"/>
          <a:chOff x="0" y="0"/>
          <a:chExt cx="0" cy="0"/>
        </a:xfrm>
      </p:grpSpPr>
      <p:sp>
        <p:nvSpPr>
          <p:cNvPr id="1419" name="Google Shape;1419;p176"/>
          <p:cNvSpPr/>
          <p:nvPr/>
        </p:nvSpPr>
        <p:spPr>
          <a:xfrm>
            <a:off x="7076661" y="1994484"/>
            <a:ext cx="4671391" cy="6124754"/>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the top of this page there are a list of words that are considered impressive when used in a CV or resumé.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1C0654F3-6AA6-470A-9942-1C9BDE763DA6}"/>
              </a:ext>
            </a:extLst>
          </p:cNvPr>
          <p:cNvPicPr>
            <a:picLocks noChangeAspect="1"/>
          </p:cNvPicPr>
          <p:nvPr/>
        </p:nvPicPr>
        <p:blipFill>
          <a:blip r:embed="rId4"/>
          <a:srcRect/>
          <a:stretch/>
        </p:blipFill>
        <p:spPr>
          <a:xfrm>
            <a:off x="517855" y="1018579"/>
            <a:ext cx="6023718" cy="4285186"/>
          </a:xfrm>
          <a:prstGeom prst="rect">
            <a:avLst/>
          </a:prstGeom>
        </p:spPr>
      </p:pic>
      <p:sp>
        <p:nvSpPr>
          <p:cNvPr id="5" name="TextBox 4">
            <a:extLst>
              <a:ext uri="{FF2B5EF4-FFF2-40B4-BE49-F238E27FC236}">
                <a16:creationId xmlns:a16="http://schemas.microsoft.com/office/drawing/2014/main" id="{D72A01D1-5D37-4AE9-8CED-9842593C6AD5}"/>
              </a:ext>
            </a:extLst>
          </p:cNvPr>
          <p:cNvSpPr txBox="1"/>
          <p:nvPr/>
        </p:nvSpPr>
        <p:spPr>
          <a:xfrm flipV="1">
            <a:off x="336173" y="973422"/>
            <a:ext cx="6459738" cy="663465"/>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204736906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55"/>
        <p:cNvGrpSpPr/>
        <p:nvPr/>
      </p:nvGrpSpPr>
      <p:grpSpPr>
        <a:xfrm>
          <a:off x="0" y="0"/>
          <a:ext cx="0" cy="0"/>
          <a:chOff x="0" y="0"/>
          <a:chExt cx="0" cy="0"/>
        </a:xfrm>
      </p:grpSpPr>
      <p:sp>
        <p:nvSpPr>
          <p:cNvPr id="1356" name="Google Shape;1356;p169"/>
          <p:cNvSpPr/>
          <p:nvPr/>
        </p:nvSpPr>
        <p:spPr>
          <a:xfrm>
            <a:off x="832882" y="3784961"/>
            <a:ext cx="10526232" cy="189282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selected a section to complete and clicked ‘Edit’, you will see some prompts in green text at the top of the page. Each one expands to show an example.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 not try to use these as templates; the entries need to be personal to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357" name="Google Shape;1357;p169"/>
          <p:cNvPicPr preferRelativeResize="0"/>
          <p:nvPr/>
        </p:nvPicPr>
        <p:blipFill>
          <a:blip r:embed="rId4"/>
          <a:srcRect/>
          <a:stretch/>
        </p:blipFill>
        <p:spPr>
          <a:xfrm>
            <a:off x="2518663" y="972764"/>
            <a:ext cx="7154670" cy="2456236"/>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3307979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8734207"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Subjects library</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010426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24"/>
        <p:cNvGrpSpPr/>
        <p:nvPr/>
      </p:nvGrpSpPr>
      <p:grpSpPr>
        <a:xfrm>
          <a:off x="0" y="0"/>
          <a:ext cx="0" cy="0"/>
          <a:chOff x="0" y="0"/>
          <a:chExt cx="0" cy="0"/>
        </a:xfrm>
      </p:grpSpPr>
      <p:pic>
        <p:nvPicPr>
          <p:cNvPr id="1425" name="Google Shape;1425;p17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0688" y="766732"/>
            <a:ext cx="6496417" cy="4713948"/>
          </a:xfrm>
          <a:prstGeom prst="rect">
            <a:avLst/>
          </a:prstGeom>
          <a:noFill/>
          <a:ln w="9525" cap="flat" cmpd="sng">
            <a:noFill/>
            <a:prstDash val="solid"/>
            <a:round/>
            <a:headEnd type="none" w="sm" len="sm"/>
            <a:tailEnd type="none" w="sm" len="sm"/>
          </a:ln>
        </p:spPr>
      </p:pic>
      <p:sp>
        <p:nvSpPr>
          <p:cNvPr id="1426" name="Google Shape;1426;p177"/>
          <p:cNvSpPr/>
          <p:nvPr/>
        </p:nvSpPr>
        <p:spPr>
          <a:xfrm>
            <a:off x="7349067" y="766732"/>
            <a:ext cx="4278350" cy="532453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completed your CV/resumé you can choose to do one or all of the following:</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R="0" lvl="0" algn="l" rtl="0">
              <a:lnSpc>
                <a:spcPct val="150000"/>
              </a:lnSpc>
              <a:spcBef>
                <a:spcPts val="0"/>
              </a:spcBef>
              <a:spcAft>
                <a:spcPts val="0"/>
              </a:spcAft>
              <a:buClr>
                <a:srgbClr val="22CC9F"/>
              </a:buClr>
              <a:buSzPts val="2400"/>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342900" lvl="1" indent="-342900">
              <a:lnSpc>
                <a:spcPct val="150000"/>
              </a:lnSpc>
              <a:buClr>
                <a:schemeClr val="tx1"/>
              </a:buClr>
              <a:buSzPts val="2400"/>
              <a:buFontTx/>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Store it in your Locker</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1" indent="-342900">
              <a:lnSpc>
                <a:spcPct val="150000"/>
              </a:lnSpc>
              <a:buClr>
                <a:schemeClr val="tx1"/>
              </a:buClr>
              <a:buSzPts val="2400"/>
              <a:buFontTx/>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Email to a teacher /another</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1" indent="-342900">
              <a:lnSpc>
                <a:spcPct val="150000"/>
              </a:lnSpc>
              <a:buClr>
                <a:schemeClr val="tx1"/>
              </a:buClr>
              <a:buSzPts val="2400"/>
              <a:buFontTx/>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Download is as Word/PDF file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57200" marR="0" lvl="0" indent="-304800" algn="l" rtl="0">
              <a:lnSpc>
                <a:spcPct val="150000"/>
              </a:lnSpc>
              <a:spcBef>
                <a:spcPts val="0"/>
              </a:spcBef>
              <a:spcAft>
                <a:spcPts val="0"/>
              </a:spcAft>
              <a:buClr>
                <a:schemeClr val="dk1"/>
              </a:buClr>
              <a:buSzPts val="2400"/>
              <a:buFont typeface="Calibri"/>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forget - you can update it anytime.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57200" marR="0" lvl="0" indent="-279400" algn="l" rtl="0">
              <a:spcBef>
                <a:spcPts val="0"/>
              </a:spcBef>
              <a:spcAft>
                <a:spcPts val="0"/>
              </a:spcAft>
              <a:buClr>
                <a:schemeClr val="dk1"/>
              </a:buClr>
              <a:buSzPts val="2800"/>
              <a:buFont typeface="Calibri"/>
              <a:buNone/>
            </a:pPr>
            <a:endParaRPr sz="2800" dirty="0">
              <a:solidFill>
                <a:srgbClr val="22CC9F"/>
              </a:solidFill>
              <a:latin typeface="Calibri"/>
              <a:ea typeface="Calibri"/>
              <a:cs typeface="Calibri"/>
              <a:sym typeface="Calibri"/>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37497877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
        <p:cNvGrpSpPr/>
        <p:nvPr/>
      </p:nvGrpSpPr>
      <p:grpSpPr>
        <a:xfrm>
          <a:off x="0" y="0"/>
          <a:ext cx="0" cy="0"/>
          <a:chOff x="0" y="0"/>
          <a:chExt cx="0" cy="0"/>
        </a:xfrm>
      </p:grpSpPr>
      <p:sp>
        <p:nvSpPr>
          <p:cNvPr id="93" name="Google Shape;93;p14"/>
          <p:cNvSpPr txBox="1"/>
          <p:nvPr/>
        </p:nvSpPr>
        <p:spPr>
          <a:xfrm>
            <a:off x="631110" y="1101619"/>
            <a:ext cx="5283200" cy="1514783"/>
          </a:xfrm>
          <a:prstGeom prst="rect">
            <a:avLst/>
          </a:prstGeom>
          <a:noFill/>
          <a:ln>
            <a:noFill/>
          </a:ln>
        </p:spPr>
        <p:txBody>
          <a:bodyPr spcFirstLastPara="1" wrap="square" lIns="121900" tIns="121900" rIns="121900" bIns="121900" anchor="t" anchorCtr="0">
            <a:noAutofit/>
          </a:bodyPr>
          <a:lstStyle/>
          <a:p>
            <a:pPr marL="567252" marR="0" lvl="0" indent="-245544" algn="l" rtl="0">
              <a:lnSpc>
                <a:spcPct val="115000"/>
              </a:lnSpc>
              <a:spcBef>
                <a:spcPts val="0"/>
              </a:spcBef>
              <a:spcAft>
                <a:spcPts val="0"/>
              </a:spcAft>
              <a:buClr>
                <a:schemeClr val="dk2"/>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95" name="Google Shape;95;p14"/>
          <p:cNvSpPr txBox="1">
            <a:spLocks noGrp="1"/>
          </p:cNvSpPr>
          <p:nvPr>
            <p:ph type="title"/>
          </p:nvPr>
        </p:nvSpPr>
        <p:spPr>
          <a:xfrm>
            <a:off x="1609572" y="2948575"/>
            <a:ext cx="8702046" cy="20454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8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Using the Common App Essay tool</a:t>
            </a:r>
            <a:endParaRPr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96" name="Google Shape;96;p14"/>
          <p:cNvSpPr txBox="1"/>
          <p:nvPr/>
        </p:nvSpPr>
        <p:spPr>
          <a:xfrm>
            <a:off x="1619557" y="4994031"/>
            <a:ext cx="8589505" cy="461665"/>
          </a:xfrm>
          <a:prstGeom prst="rect">
            <a:avLst/>
          </a:prstGeom>
          <a:noFill/>
          <a:ln>
            <a:noFill/>
          </a:ln>
        </p:spPr>
        <p:txBody>
          <a:bodyPr spcFirstLastPara="1" wrap="square" lIns="91425" tIns="45700" rIns="91425" bIns="45700" anchor="t" anchorCtr="0">
            <a:noAutofit/>
          </a:bodyPr>
          <a:lstStyle/>
          <a:p>
            <a:r>
              <a:rPr lang="en-GB" sz="24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(For US university applications)</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809650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70545" y="155579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Common App Essay tool guides you through the process required when applying for US universities.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It provides you with templates, tips and guidance to support you during these steps! </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ABA1B35-55D0-49E3-9F9B-77D34FBCECE4}"/>
              </a:ext>
            </a:extLst>
          </p:cNvPr>
          <p:cNvPicPr>
            <a:picLocks noChangeAspect="1"/>
          </p:cNvPicPr>
          <p:nvPr/>
        </p:nvPicPr>
        <p:blipFill>
          <a:blip r:embed="rId4"/>
          <a:stretch>
            <a:fillRect/>
          </a:stretch>
        </p:blipFill>
        <p:spPr>
          <a:xfrm>
            <a:off x="7821624" y="2233349"/>
            <a:ext cx="3114599" cy="1578632"/>
          </a:xfrm>
          <a:prstGeom prst="rect">
            <a:avLst/>
          </a:prstGeom>
        </p:spPr>
      </p:pic>
    </p:spTree>
    <p:extLst>
      <p:ext uri="{BB962C8B-B14F-4D97-AF65-F5344CB8AC3E}">
        <p14:creationId xmlns:p14="http://schemas.microsoft.com/office/powerpoint/2010/main" val="151188427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96"/>
        <p:cNvGrpSpPr/>
        <p:nvPr/>
      </p:nvGrpSpPr>
      <p:grpSpPr>
        <a:xfrm>
          <a:off x="0" y="0"/>
          <a:ext cx="0" cy="0"/>
          <a:chOff x="0" y="0"/>
          <a:chExt cx="0" cy="0"/>
        </a:xfrm>
      </p:grpSpPr>
      <p:pic>
        <p:nvPicPr>
          <p:cNvPr id="1497" name="Google Shape;1497;p185"/>
          <p:cNvPicPr preferRelativeResize="0"/>
          <p:nvPr/>
        </p:nvPicPr>
        <p:blipFill>
          <a:blip r:embed="rId4"/>
          <a:srcRect/>
          <a:stretch/>
        </p:blipFill>
        <p:spPr>
          <a:xfrm>
            <a:off x="1386324" y="672037"/>
            <a:ext cx="4882703" cy="5160633"/>
          </a:xfrm>
          <a:prstGeom prst="rect">
            <a:avLst/>
          </a:prstGeom>
          <a:noFill/>
          <a:ln w="9525" cap="flat" cmpd="sng">
            <a:noFill/>
            <a:prstDash val="solid"/>
            <a:round/>
            <a:headEnd type="none" w="sm" len="sm"/>
            <a:tailEnd type="none" w="sm" len="sm"/>
          </a:ln>
        </p:spPr>
      </p:pic>
      <p:sp>
        <p:nvSpPr>
          <p:cNvPr id="1498" name="Google Shape;1498;p185"/>
          <p:cNvSpPr/>
          <p:nvPr/>
        </p:nvSpPr>
        <p:spPr>
          <a:xfrm>
            <a:off x="7197921" y="1800797"/>
            <a:ext cx="4271589" cy="403187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Familiarise yourself with  some of the important details about the Common App essay listed on the first page of the tool.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3200" dirty="0">
              <a:solidFill>
                <a:srgbClr val="BE54D9"/>
              </a:solidFill>
              <a:latin typeface="Calibri"/>
              <a:ea typeface="Calibri"/>
              <a:cs typeface="Calibri"/>
              <a:sym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02"/>
        <p:cNvGrpSpPr/>
        <p:nvPr/>
      </p:nvGrpSpPr>
      <p:grpSpPr>
        <a:xfrm>
          <a:off x="0" y="0"/>
          <a:ext cx="0" cy="0"/>
          <a:chOff x="0" y="0"/>
          <a:chExt cx="0" cy="0"/>
        </a:xfrm>
      </p:grpSpPr>
      <p:sp>
        <p:nvSpPr>
          <p:cNvPr id="1504" name="Google Shape;1504;p186"/>
          <p:cNvSpPr/>
          <p:nvPr/>
        </p:nvSpPr>
        <p:spPr>
          <a:xfrm>
            <a:off x="7232073" y="428178"/>
            <a:ext cx="4676073" cy="60016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be presented with seven different prompts to choose on which you can write your essay.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Make sure you read each one and think about which prompt you would feel most confident about answering.</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change your prompt choice at any point.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BE54D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512A551-0F45-426D-B555-0515CA5D69AD}"/>
              </a:ext>
            </a:extLst>
          </p:cNvPr>
          <p:cNvPicPr>
            <a:picLocks noChangeAspect="1"/>
          </p:cNvPicPr>
          <p:nvPr/>
        </p:nvPicPr>
        <p:blipFill>
          <a:blip r:embed="rId4"/>
          <a:stretch>
            <a:fillRect/>
          </a:stretch>
        </p:blipFill>
        <p:spPr>
          <a:xfrm>
            <a:off x="833339" y="801400"/>
            <a:ext cx="6008741" cy="4653829"/>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08"/>
        <p:cNvGrpSpPr/>
        <p:nvPr/>
      </p:nvGrpSpPr>
      <p:grpSpPr>
        <a:xfrm>
          <a:off x="0" y="0"/>
          <a:ext cx="0" cy="0"/>
          <a:chOff x="0" y="0"/>
          <a:chExt cx="0" cy="0"/>
        </a:xfrm>
      </p:grpSpPr>
      <p:sp>
        <p:nvSpPr>
          <p:cNvPr id="1510" name="Google Shape;1510;p187"/>
          <p:cNvSpPr/>
          <p:nvPr/>
        </p:nvSpPr>
        <p:spPr>
          <a:xfrm>
            <a:off x="7770642" y="1179313"/>
            <a:ext cx="3970254" cy="353943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the ‘Read more’ button to see more detailed information and advice each prompt.</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You’ll want to take this into consideration when you make your choice!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800" dirty="0">
              <a:solidFill>
                <a:srgbClr val="BE54D9"/>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3235848-9851-4D1E-801B-31E129545FE3}"/>
              </a:ext>
            </a:extLst>
          </p:cNvPr>
          <p:cNvPicPr>
            <a:picLocks noChangeAspect="1"/>
          </p:cNvPicPr>
          <p:nvPr/>
        </p:nvPicPr>
        <p:blipFill>
          <a:blip r:embed="rId4"/>
          <a:stretch>
            <a:fillRect/>
          </a:stretch>
        </p:blipFill>
        <p:spPr>
          <a:xfrm>
            <a:off x="1360410" y="618260"/>
            <a:ext cx="5573790" cy="4982440"/>
          </a:xfrm>
          <a:prstGeom prst="rect">
            <a:avLst/>
          </a:prstGeom>
        </p:spPr>
      </p:pic>
      <p:sp>
        <p:nvSpPr>
          <p:cNvPr id="4" name="TextBox 3">
            <a:extLst>
              <a:ext uri="{FF2B5EF4-FFF2-40B4-BE49-F238E27FC236}">
                <a16:creationId xmlns:a16="http://schemas.microsoft.com/office/drawing/2014/main" id="{8AB106D9-C42F-4172-AD2A-CCFDD92FA19D}"/>
              </a:ext>
            </a:extLst>
          </p:cNvPr>
          <p:cNvSpPr txBox="1"/>
          <p:nvPr/>
        </p:nvSpPr>
        <p:spPr>
          <a:xfrm flipV="1">
            <a:off x="2684352" y="5091878"/>
            <a:ext cx="841574" cy="324000"/>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15"/>
        <p:cNvGrpSpPr/>
        <p:nvPr/>
      </p:nvGrpSpPr>
      <p:grpSpPr>
        <a:xfrm>
          <a:off x="0" y="0"/>
          <a:ext cx="0" cy="0"/>
          <a:chOff x="0" y="0"/>
          <a:chExt cx="0" cy="0"/>
        </a:xfrm>
      </p:grpSpPr>
      <p:sp>
        <p:nvSpPr>
          <p:cNvPr id="1516" name="Google Shape;1516;p188"/>
          <p:cNvSpPr/>
          <p:nvPr/>
        </p:nvSpPr>
        <p:spPr>
          <a:xfrm>
            <a:off x="6659340" y="711621"/>
            <a:ext cx="5037667" cy="543475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When you’ve selected your essay prompt, you’ll see this box.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Whatever you type will be automatically saved within this box until you’re ready to save it as a new version.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save as many versions as you like. Your version history will be shown below your current version.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8F3F7706-4112-4F87-8FC3-5BB7816DE42B}"/>
              </a:ext>
            </a:extLst>
          </p:cNvPr>
          <p:cNvPicPr>
            <a:picLocks noChangeAspect="1"/>
          </p:cNvPicPr>
          <p:nvPr/>
        </p:nvPicPr>
        <p:blipFill>
          <a:blip r:embed="rId4"/>
          <a:stretch>
            <a:fillRect/>
          </a:stretch>
        </p:blipFill>
        <p:spPr>
          <a:xfrm>
            <a:off x="515676" y="1170620"/>
            <a:ext cx="6143664" cy="4018036"/>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23"/>
        <p:cNvGrpSpPr/>
        <p:nvPr/>
      </p:nvGrpSpPr>
      <p:grpSpPr>
        <a:xfrm>
          <a:off x="0" y="0"/>
          <a:ext cx="0" cy="0"/>
          <a:chOff x="0" y="0"/>
          <a:chExt cx="0" cy="0"/>
        </a:xfrm>
      </p:grpSpPr>
      <p:sp>
        <p:nvSpPr>
          <p:cNvPr id="1525" name="Google Shape;1525;p189"/>
          <p:cNvSpPr/>
          <p:nvPr/>
        </p:nvSpPr>
        <p:spPr>
          <a:xfrm>
            <a:off x="386400" y="4756162"/>
            <a:ext cx="11419200" cy="12926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the top of the page you’ll see some key points in green text, with each point expanding to provide helpful tips and advice.</a:t>
            </a:r>
            <a:endParaRPr sz="2600" dirty="0">
              <a:solidFill>
                <a:srgbClr val="BE54D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9077CA7-F05C-468C-9884-8CEEE633E723}"/>
              </a:ext>
            </a:extLst>
          </p:cNvPr>
          <p:cNvPicPr>
            <a:picLocks noChangeAspect="1"/>
          </p:cNvPicPr>
          <p:nvPr/>
        </p:nvPicPr>
        <p:blipFill>
          <a:blip r:embed="rId4"/>
          <a:stretch>
            <a:fillRect/>
          </a:stretch>
        </p:blipFill>
        <p:spPr>
          <a:xfrm>
            <a:off x="1681162" y="809176"/>
            <a:ext cx="8829675" cy="375285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29"/>
        <p:cNvGrpSpPr/>
        <p:nvPr/>
      </p:nvGrpSpPr>
      <p:grpSpPr>
        <a:xfrm>
          <a:off x="0" y="0"/>
          <a:ext cx="0" cy="0"/>
          <a:chOff x="0" y="0"/>
          <a:chExt cx="0" cy="0"/>
        </a:xfrm>
      </p:grpSpPr>
      <p:sp>
        <p:nvSpPr>
          <p:cNvPr id="1531" name="Google Shape;1531;p190"/>
          <p:cNvSpPr/>
          <p:nvPr/>
        </p:nvSpPr>
        <p:spPr>
          <a:xfrm>
            <a:off x="6283883" y="705792"/>
            <a:ext cx="5614606" cy="193463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 the Common App Essay homepage, you can see if a teacher has written any comments within your text or left feedback at the bottom.</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Hover over the speech bubble in the text to see the comment.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These comments and notes stay with that particular version of your personal statement.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000" dirty="0">
              <a:solidFill>
                <a:srgbClr val="BE54D9"/>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8D571E6-014C-4C95-8CD4-8B2A776BC3E1}"/>
              </a:ext>
            </a:extLst>
          </p:cNvPr>
          <p:cNvPicPr>
            <a:picLocks noChangeAspect="1"/>
          </p:cNvPicPr>
          <p:nvPr/>
        </p:nvPicPr>
        <p:blipFill>
          <a:blip r:embed="rId4"/>
          <a:stretch>
            <a:fillRect/>
          </a:stretch>
        </p:blipFill>
        <p:spPr>
          <a:xfrm>
            <a:off x="440267" y="1673110"/>
            <a:ext cx="5467852" cy="26864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639174" y="1466227"/>
            <a:ext cx="4772138" cy="2439986"/>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The Subjects library allows you to explore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detailed profiles of every major university subject area</a:t>
            </a:r>
            <a:r>
              <a:rPr lang="en-GB" sz="2000" dirty="0">
                <a:latin typeface="Open Sans" panose="020B0606030504020204" pitchFamily="34" charset="0"/>
                <a:ea typeface="Open Sans" panose="020B0606030504020204" pitchFamily="34" charset="0"/>
                <a:cs typeface="Open Sans" panose="020B0606030504020204" pitchFamily="34" charset="0"/>
                <a:sym typeface="Calibri"/>
              </a:rPr>
              <a:t> </a:t>
            </a: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with in-depth sections covering reading lists, podcasts to follow, films to watch, articles to read, and hot topics to think about.</a:t>
            </a: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057C0AB9-115B-4262-A9BC-C03EFF7DD3F5}"/>
              </a:ext>
            </a:extLst>
          </p:cNvPr>
          <p:cNvPicPr>
            <a:picLocks noChangeAspect="1"/>
          </p:cNvPicPr>
          <p:nvPr/>
        </p:nvPicPr>
        <p:blipFill>
          <a:blip r:embed="rId4"/>
          <a:stretch>
            <a:fillRect/>
          </a:stretch>
        </p:blipFill>
        <p:spPr>
          <a:xfrm>
            <a:off x="7458298" y="2583330"/>
            <a:ext cx="3216657" cy="1691339"/>
          </a:xfrm>
          <a:prstGeom prst="rect">
            <a:avLst/>
          </a:prstGeom>
        </p:spPr>
      </p:pic>
    </p:spTree>
    <p:extLst>
      <p:ext uri="{BB962C8B-B14F-4D97-AF65-F5344CB8AC3E}">
        <p14:creationId xmlns:p14="http://schemas.microsoft.com/office/powerpoint/2010/main" val="39314655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35"/>
        <p:cNvGrpSpPr/>
        <p:nvPr/>
      </p:nvGrpSpPr>
      <p:grpSpPr>
        <a:xfrm>
          <a:off x="0" y="0"/>
          <a:ext cx="0" cy="0"/>
          <a:chOff x="0" y="0"/>
          <a:chExt cx="0" cy="0"/>
        </a:xfrm>
      </p:grpSpPr>
      <p:sp>
        <p:nvSpPr>
          <p:cNvPr id="1538" name="Google Shape;1538;p191"/>
          <p:cNvSpPr/>
          <p:nvPr/>
        </p:nvSpPr>
        <p:spPr>
          <a:xfrm>
            <a:off x="7606145" y="1166842"/>
            <a:ext cx="4234163" cy="415498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want to change your prompt choice, you can do so at anytime.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We save what you’ve written so far with your existing prompt, so you can come back to it if you wish.</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F589017B-AEF6-4072-9024-CC78A9A3CBC7}"/>
              </a:ext>
            </a:extLst>
          </p:cNvPr>
          <p:cNvPicPr>
            <a:picLocks noChangeAspect="1"/>
          </p:cNvPicPr>
          <p:nvPr/>
        </p:nvPicPr>
        <p:blipFill>
          <a:blip r:embed="rId4"/>
          <a:stretch>
            <a:fillRect/>
          </a:stretch>
        </p:blipFill>
        <p:spPr>
          <a:xfrm>
            <a:off x="1052945" y="778657"/>
            <a:ext cx="6553200" cy="4848225"/>
          </a:xfrm>
          <a:prstGeom prst="rect">
            <a:avLst/>
          </a:prstGeom>
        </p:spPr>
      </p:pic>
      <p:sp>
        <p:nvSpPr>
          <p:cNvPr id="5" name="TextBox 4">
            <a:extLst>
              <a:ext uri="{FF2B5EF4-FFF2-40B4-BE49-F238E27FC236}">
                <a16:creationId xmlns:a16="http://schemas.microsoft.com/office/drawing/2014/main" id="{E963C10F-F4A2-4B8E-B227-733A0214FEC7}"/>
              </a:ext>
            </a:extLst>
          </p:cNvPr>
          <p:cNvSpPr txBox="1"/>
          <p:nvPr/>
        </p:nvSpPr>
        <p:spPr>
          <a:xfrm flipV="1">
            <a:off x="1648178" y="5192887"/>
            <a:ext cx="1546577" cy="388838"/>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42"/>
        <p:cNvGrpSpPr/>
        <p:nvPr/>
      </p:nvGrpSpPr>
      <p:grpSpPr>
        <a:xfrm>
          <a:off x="0" y="0"/>
          <a:ext cx="0" cy="0"/>
          <a:chOff x="0" y="0"/>
          <a:chExt cx="0" cy="0"/>
        </a:xfrm>
      </p:grpSpPr>
      <p:sp>
        <p:nvSpPr>
          <p:cNvPr id="1544" name="Google Shape;1544;p192"/>
          <p:cNvSpPr/>
          <p:nvPr/>
        </p:nvSpPr>
        <p:spPr>
          <a:xfrm>
            <a:off x="7775359" y="1432838"/>
            <a:ext cx="3311741" cy="249299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send the latest draft of your Common App essay to anyone by using this function at the bottom of the page.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click to download it.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88D09E08-D47D-4770-B73B-228D44CC4882}"/>
              </a:ext>
            </a:extLst>
          </p:cNvPr>
          <p:cNvPicPr>
            <a:picLocks noChangeAspect="1"/>
          </p:cNvPicPr>
          <p:nvPr/>
        </p:nvPicPr>
        <p:blipFill>
          <a:blip r:embed="rId4"/>
          <a:stretch>
            <a:fillRect/>
          </a:stretch>
        </p:blipFill>
        <p:spPr>
          <a:xfrm>
            <a:off x="1025691" y="755518"/>
            <a:ext cx="6185599" cy="4661148"/>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535"/>
        <p:cNvGrpSpPr/>
        <p:nvPr/>
      </p:nvGrpSpPr>
      <p:grpSpPr>
        <a:xfrm>
          <a:off x="0" y="0"/>
          <a:ext cx="0" cy="0"/>
          <a:chOff x="0" y="0"/>
          <a:chExt cx="0" cy="0"/>
        </a:xfrm>
      </p:grpSpPr>
      <p:sp>
        <p:nvSpPr>
          <p:cNvPr id="1538" name="Google Shape;1538;p191"/>
          <p:cNvSpPr/>
          <p:nvPr/>
        </p:nvSpPr>
        <p:spPr>
          <a:xfrm>
            <a:off x="8705418" y="1681646"/>
            <a:ext cx="2956081" cy="415498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14896115-EE1B-409F-8299-545C9F18F655}"/>
              </a:ext>
            </a:extLst>
          </p:cNvPr>
          <p:cNvPicPr>
            <a:picLocks noChangeAspect="1"/>
          </p:cNvPicPr>
          <p:nvPr/>
        </p:nvPicPr>
        <p:blipFill>
          <a:blip r:embed="rId4"/>
          <a:stretch>
            <a:fillRect/>
          </a:stretch>
        </p:blipFill>
        <p:spPr>
          <a:xfrm>
            <a:off x="914130" y="1784530"/>
            <a:ext cx="6407561" cy="2392359"/>
          </a:xfrm>
          <a:prstGeom prst="rect">
            <a:avLst/>
          </a:prstGeom>
        </p:spPr>
      </p:pic>
      <p:sp>
        <p:nvSpPr>
          <p:cNvPr id="2" name="Rectangle 1">
            <a:extLst>
              <a:ext uri="{FF2B5EF4-FFF2-40B4-BE49-F238E27FC236}">
                <a16:creationId xmlns:a16="http://schemas.microsoft.com/office/drawing/2014/main" id="{052139A1-F46B-498F-A989-B6FDA1065C05}"/>
              </a:ext>
            </a:extLst>
          </p:cNvPr>
          <p:cNvSpPr/>
          <p:nvPr/>
        </p:nvSpPr>
        <p:spPr>
          <a:xfrm>
            <a:off x="7368531" y="1176828"/>
            <a:ext cx="4339808" cy="4659802"/>
          </a:xfrm>
          <a:prstGeom prst="rect">
            <a:avLst/>
          </a:prstGeom>
        </p:spPr>
        <p:txBody>
          <a:bodyPr wrap="square">
            <a:sp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Once you’ve completed your Common App essay you can choose to do the following:</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buClr>
                <a:srgbClr val="22CC9F"/>
              </a:buClr>
              <a:buSzPts val="2400"/>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marL="342900" lvl="1" indent="-342900">
              <a:lnSpc>
                <a:spcPct val="150000"/>
              </a:lnSpc>
              <a:buSzPts val="24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Store it in your Locker</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342900" lvl="1" indent="-342900">
              <a:lnSpc>
                <a:spcPct val="150000"/>
              </a:lnSpc>
              <a:buSzPts val="24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Send it to a teacher to check so that they can mark it as ‘Finished and ready to add to Locker’</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1">
              <a:lnSpc>
                <a:spcPct val="150000"/>
              </a:lnSpc>
              <a:buSzPts val="2400"/>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413631363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0302287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US recommenders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476136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915" y="192155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 recommenders tool allows you to nominate Teacher recommenders and Additional recommenders to support your US university application.   </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529C7FD-003C-47E8-80E9-0EAE5D305727}"/>
              </a:ext>
            </a:extLst>
          </p:cNvPr>
          <p:cNvPicPr>
            <a:picLocks noChangeAspect="1"/>
          </p:cNvPicPr>
          <p:nvPr/>
        </p:nvPicPr>
        <p:blipFill>
          <a:blip r:embed="rId4"/>
          <a:stretch>
            <a:fillRect/>
          </a:stretch>
        </p:blipFill>
        <p:spPr>
          <a:xfrm>
            <a:off x="7649298" y="2208675"/>
            <a:ext cx="3162567" cy="1607726"/>
          </a:xfrm>
          <a:prstGeom prst="rect">
            <a:avLst/>
          </a:prstGeom>
        </p:spPr>
      </p:pic>
    </p:spTree>
    <p:extLst>
      <p:ext uri="{BB962C8B-B14F-4D97-AF65-F5344CB8AC3E}">
        <p14:creationId xmlns:p14="http://schemas.microsoft.com/office/powerpoint/2010/main" val="17252123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973F27-6F56-45A6-8643-037CDE6BC421}"/>
              </a:ext>
            </a:extLst>
          </p:cNvPr>
          <p:cNvPicPr>
            <a:picLocks noChangeAspect="1"/>
          </p:cNvPicPr>
          <p:nvPr/>
        </p:nvPicPr>
        <p:blipFill>
          <a:blip r:embed="rId3"/>
          <a:stretch>
            <a:fillRect/>
          </a:stretch>
        </p:blipFill>
        <p:spPr>
          <a:xfrm>
            <a:off x="1324862" y="591032"/>
            <a:ext cx="4771138" cy="5091545"/>
          </a:xfrm>
          <a:prstGeom prst="rect">
            <a:avLst/>
          </a:prstGeom>
        </p:spPr>
      </p:pic>
      <p:sp>
        <p:nvSpPr>
          <p:cNvPr id="5" name="TextBox 4">
            <a:extLst>
              <a:ext uri="{FF2B5EF4-FFF2-40B4-BE49-F238E27FC236}">
                <a16:creationId xmlns:a16="http://schemas.microsoft.com/office/drawing/2014/main" id="{BD2519E5-2076-40EC-A7D7-3DC9A648B31E}"/>
              </a:ext>
            </a:extLst>
          </p:cNvPr>
          <p:cNvSpPr txBox="1"/>
          <p:nvPr/>
        </p:nvSpPr>
        <p:spPr>
          <a:xfrm>
            <a:off x="6677247" y="591032"/>
            <a:ext cx="5050465" cy="512146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 add two Teacher recommenders to supplement your US applications by selecting your teachers from a drop-down list and clicking ‘Update’. You can click ‘Add a third’ if you need three Teacher recommenders.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If you need Additional recommenders, you can also add them on this page by filling out their details and clicking ‘Invite recommender’.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003620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1435019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1422050"/>
            <a:ext cx="9964697" cy="6085064"/>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T</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he Notes for Reference writers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6982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223328" y="1394349"/>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Notes for Reference writers tool allows you to give your Reference writers a direction on what you'd like them to cover.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We'll show them these notes when they're writing your references and recommendations.</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B931359-481C-4F77-9670-71C7D5D33370}"/>
              </a:ext>
            </a:extLst>
          </p:cNvPr>
          <p:cNvPicPr>
            <a:picLocks noChangeAspect="1"/>
          </p:cNvPicPr>
          <p:nvPr/>
        </p:nvPicPr>
        <p:blipFill>
          <a:blip r:embed="rId4"/>
          <a:stretch>
            <a:fillRect/>
          </a:stretch>
        </p:blipFill>
        <p:spPr>
          <a:xfrm>
            <a:off x="7862125" y="2503512"/>
            <a:ext cx="2905125" cy="1514475"/>
          </a:xfrm>
          <a:prstGeom prst="rect">
            <a:avLst/>
          </a:prstGeom>
        </p:spPr>
      </p:pic>
    </p:spTree>
    <p:extLst>
      <p:ext uri="{BB962C8B-B14F-4D97-AF65-F5344CB8AC3E}">
        <p14:creationId xmlns:p14="http://schemas.microsoft.com/office/powerpoint/2010/main" val="47299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3"/>
        <p:cNvGrpSpPr/>
        <p:nvPr/>
      </p:nvGrpSpPr>
      <p:grpSpPr>
        <a:xfrm>
          <a:off x="0" y="0"/>
          <a:ext cx="0" cy="0"/>
          <a:chOff x="0" y="0"/>
          <a:chExt cx="0" cy="0"/>
        </a:xfrm>
      </p:grpSpPr>
      <p:sp>
        <p:nvSpPr>
          <p:cNvPr id="294" name="Google Shape;294;p34"/>
          <p:cNvSpPr/>
          <p:nvPr/>
        </p:nvSpPr>
        <p:spPr>
          <a:xfrm>
            <a:off x="369216" y="5213022"/>
            <a:ext cx="11678903" cy="8925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Search for courses by keyword, or try putting in the subjects you’re studying at the moment...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295" name="Google Shape;295;p34"/>
          <p:cNvPicPr preferRelativeResize="0"/>
          <p:nvPr/>
        </p:nvPicPr>
        <p:blipFill rotWithShape="1">
          <a:blip r:embed="rId4">
            <a:alphaModFix/>
          </a:blip>
          <a:srcRect/>
          <a:stretch/>
        </p:blipFill>
        <p:spPr>
          <a:xfrm>
            <a:off x="902795" y="1032981"/>
            <a:ext cx="10386409" cy="3663710"/>
          </a:xfrm>
          <a:prstGeom prst="rect">
            <a:avLst/>
          </a:prstGeom>
          <a:noFill/>
          <a:ln w="9525" cap="flat" cmpd="sng">
            <a:noFill/>
            <a:prstDash val="solid"/>
            <a:round/>
            <a:headEnd type="none" w="sm" len="sm"/>
            <a:tailEnd type="none" w="sm" len="sm"/>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915" y="1921553"/>
            <a:ext cx="5989855" cy="48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C9A5804-5B21-4870-AABF-BA0E10D7F493}"/>
              </a:ext>
            </a:extLst>
          </p:cNvPr>
          <p:cNvPicPr>
            <a:picLocks noChangeAspect="1"/>
          </p:cNvPicPr>
          <p:nvPr/>
        </p:nvPicPr>
        <p:blipFill>
          <a:blip r:embed="rId4"/>
          <a:stretch>
            <a:fillRect/>
          </a:stretch>
        </p:blipFill>
        <p:spPr>
          <a:xfrm>
            <a:off x="1518123" y="839971"/>
            <a:ext cx="5065438" cy="4412512"/>
          </a:xfrm>
          <a:prstGeom prst="rect">
            <a:avLst/>
          </a:prstGeom>
        </p:spPr>
      </p:pic>
      <p:sp>
        <p:nvSpPr>
          <p:cNvPr id="4" name="TextBox 3">
            <a:extLst>
              <a:ext uri="{FF2B5EF4-FFF2-40B4-BE49-F238E27FC236}">
                <a16:creationId xmlns:a16="http://schemas.microsoft.com/office/drawing/2014/main" id="{55928362-BE5F-48BB-837E-7F4A4099EC7E}"/>
              </a:ext>
            </a:extLst>
          </p:cNvPr>
          <p:cNvSpPr txBox="1"/>
          <p:nvPr/>
        </p:nvSpPr>
        <p:spPr>
          <a:xfrm>
            <a:off x="7507978" y="947158"/>
            <a:ext cx="3817089" cy="419813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will be able to see the teachers that have been selected for the subject reference writing process, as well as your Overall Reference writer.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To send notes to a teacher, click ‘Add’.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03226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915" y="1921553"/>
            <a:ext cx="5989855" cy="48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C9A5804-5B21-4870-AABF-BA0E10D7F493}"/>
              </a:ext>
            </a:extLst>
          </p:cNvPr>
          <p:cNvPicPr>
            <a:picLocks noChangeAspect="1"/>
          </p:cNvPicPr>
          <p:nvPr/>
        </p:nvPicPr>
        <p:blipFill>
          <a:blip r:embed="rId4"/>
          <a:srcRect/>
          <a:stretch/>
        </p:blipFill>
        <p:spPr>
          <a:xfrm>
            <a:off x="800732" y="969781"/>
            <a:ext cx="5706713" cy="4268146"/>
          </a:xfrm>
          <a:prstGeom prst="rect">
            <a:avLst/>
          </a:prstGeom>
        </p:spPr>
      </p:pic>
      <p:sp>
        <p:nvSpPr>
          <p:cNvPr id="4" name="TextBox 3">
            <a:extLst>
              <a:ext uri="{FF2B5EF4-FFF2-40B4-BE49-F238E27FC236}">
                <a16:creationId xmlns:a16="http://schemas.microsoft.com/office/drawing/2014/main" id="{55928362-BE5F-48BB-837E-7F4A4099EC7E}"/>
              </a:ext>
            </a:extLst>
          </p:cNvPr>
          <p:cNvSpPr txBox="1"/>
          <p:nvPr/>
        </p:nvSpPr>
        <p:spPr>
          <a:xfrm>
            <a:off x="6889897" y="543121"/>
            <a:ext cx="4584025" cy="5583131"/>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type your notes in the box and there are tips to help you. When you are finished click ‘Add’.</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the top of the page you’ll see some prompts in green text. Each one expands to show an example.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try to use these as templates. the entries need to be personal to you!</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303755715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04274052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US"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M</a:t>
            </a:r>
            <a:r>
              <a:rPr lang="en-GB" sz="5600" dirty="0" err="1">
                <a:solidFill>
                  <a:schemeClr val="lt1"/>
                </a:solidFill>
                <a:latin typeface="Open Sans" panose="020B0606030504020204" pitchFamily="34" charset="0"/>
                <a:ea typeface="Open Sans" panose="020B0606030504020204" pitchFamily="34" charset="0"/>
                <a:cs typeface="Open Sans" panose="020B0606030504020204" pitchFamily="34" charset="0"/>
              </a:rPr>
              <a:t>aking</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 applications</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39978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Arial"/>
              <a:buNone/>
              <a:tabLst/>
              <a:defRPr/>
            </a:pPr>
            <a:r>
              <a:rPr kumimoji="0" lang="en-GB" sz="2400" b="1" i="0" u="none" strike="noStrike" kern="0" cap="none" spc="0" normalizeH="0" baseline="0" noProof="0" dirty="0">
                <a:ln>
                  <a:noFill/>
                </a:ln>
                <a:solidFill>
                  <a:srgbClr val="595959"/>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5) Making applications</a:t>
            </a:r>
            <a:endParaRPr kumimoji="0" lang="en-GB" sz="2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kumimoji="0" lang="en-US" sz="2000" b="0" i="1"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Making applications</a:t>
            </a: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section to store important items, and then prepare applications. </a:t>
            </a:r>
            <a:endParaRPr kumimoji="0" lang="en-US"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Our Tools:</a:t>
            </a:r>
            <a:endParaRPr kumimoji="0"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12" name="Google Shape;148;p18">
            <a:extLst>
              <a:ext uri="{FF2B5EF4-FFF2-40B4-BE49-F238E27FC236}">
                <a16:creationId xmlns:a16="http://schemas.microsoft.com/office/drawing/2014/main" id="{8F3C1FFF-7268-45F2-A7B7-2E925D3C9A8E}"/>
              </a:ext>
            </a:extLst>
          </p:cNvPr>
          <p:cNvPicPr preferRelativeResize="0"/>
          <p:nvPr/>
        </p:nvPicPr>
        <p:blipFill rotWithShape="1">
          <a:blip r:embed="rId4">
            <a:alphaModFix/>
          </a:blip>
          <a:srcRect/>
          <a:stretch/>
        </p:blipFill>
        <p:spPr>
          <a:xfrm>
            <a:off x="2149637" y="2999378"/>
            <a:ext cx="1917936" cy="2687651"/>
          </a:xfrm>
          <a:prstGeom prst="rect">
            <a:avLst/>
          </a:prstGeom>
          <a:noFill/>
          <a:ln>
            <a:noFill/>
          </a:ln>
        </p:spPr>
      </p:pic>
      <p:sp>
        <p:nvSpPr>
          <p:cNvPr id="13" name="Google Shape;1208;p150">
            <a:extLst>
              <a:ext uri="{FF2B5EF4-FFF2-40B4-BE49-F238E27FC236}">
                <a16:creationId xmlns:a16="http://schemas.microsoft.com/office/drawing/2014/main" id="{99DDDD29-2DF6-4F66-AD85-3D2FCB6228E2}"/>
              </a:ext>
            </a:extLst>
          </p:cNvPr>
          <p:cNvSpPr txBox="1"/>
          <p:nvPr/>
        </p:nvSpPr>
        <p:spPr>
          <a:xfrm>
            <a:off x="8084431" y="1738165"/>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Post 16/18 Intentions </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 name="Google Shape;1208;p150">
            <a:extLst>
              <a:ext uri="{FF2B5EF4-FFF2-40B4-BE49-F238E27FC236}">
                <a16:creationId xmlns:a16="http://schemas.microsoft.com/office/drawing/2014/main" id="{E9CB90B5-B168-45A2-B69E-E1A7621C9B51}"/>
              </a:ext>
            </a:extLst>
          </p:cNvPr>
          <p:cNvSpPr txBox="1"/>
          <p:nvPr/>
        </p:nvSpPr>
        <p:spPr>
          <a:xfrm>
            <a:off x="8082917" y="2170305"/>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Locker</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5" name="Google Shape;1208;p150">
            <a:extLst>
              <a:ext uri="{FF2B5EF4-FFF2-40B4-BE49-F238E27FC236}">
                <a16:creationId xmlns:a16="http://schemas.microsoft.com/office/drawing/2014/main" id="{FEA589DC-FF80-4B0F-A451-0B5FF6FBB409}"/>
              </a:ext>
            </a:extLst>
          </p:cNvPr>
          <p:cNvSpPr txBox="1"/>
          <p:nvPr/>
        </p:nvSpPr>
        <p:spPr>
          <a:xfrm>
            <a:off x="8082917" y="2607951"/>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Applications list</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797816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Intentions</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 </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02315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915" y="192155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Post 18 Intentions tool allows you to record your future destinations or intentions once you leave school or college.</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FDEBE67-A9C3-488A-8FAD-90F37FEDC116}"/>
              </a:ext>
            </a:extLst>
          </p:cNvPr>
          <p:cNvPicPr>
            <a:picLocks noChangeAspect="1"/>
          </p:cNvPicPr>
          <p:nvPr/>
        </p:nvPicPr>
        <p:blipFill>
          <a:blip r:embed="rId4"/>
          <a:stretch>
            <a:fillRect/>
          </a:stretch>
        </p:blipFill>
        <p:spPr>
          <a:xfrm>
            <a:off x="7854124" y="2055571"/>
            <a:ext cx="3051165" cy="1683753"/>
          </a:xfrm>
          <a:prstGeom prst="rect">
            <a:avLst/>
          </a:prstGeom>
        </p:spPr>
      </p:pic>
    </p:spTree>
    <p:extLst>
      <p:ext uri="{BB962C8B-B14F-4D97-AF65-F5344CB8AC3E}">
        <p14:creationId xmlns:p14="http://schemas.microsoft.com/office/powerpoint/2010/main" val="389922309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1"/>
        <p:cNvGrpSpPr/>
        <p:nvPr/>
      </p:nvGrpSpPr>
      <p:grpSpPr>
        <a:xfrm>
          <a:off x="0" y="0"/>
          <a:ext cx="0" cy="0"/>
          <a:chOff x="0" y="0"/>
          <a:chExt cx="0" cy="0"/>
        </a:xfrm>
      </p:grpSpPr>
      <p:sp>
        <p:nvSpPr>
          <p:cNvPr id="1602" name="Google Shape;1602;p198"/>
          <p:cNvSpPr/>
          <p:nvPr/>
        </p:nvSpPr>
        <p:spPr>
          <a:xfrm>
            <a:off x="8143665" y="1413064"/>
            <a:ext cx="3575285" cy="364807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Type in your dream career!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Try to keep it short and sweet, such as ‘</a:t>
            </a:r>
            <a:r>
              <a:rPr lang="en-GB" sz="2000" i="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photography’.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change this anytime.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03" name="Google Shape;1603;p198"/>
          <p:cNvPicPr preferRelativeResize="0"/>
          <p:nvPr/>
        </p:nvPicPr>
        <p:blipFill rotWithShape="1">
          <a:blip r:embed="rId4">
            <a:alphaModFix/>
          </a:blip>
          <a:srcRect/>
          <a:stretch/>
        </p:blipFill>
        <p:spPr>
          <a:xfrm>
            <a:off x="567858" y="1317882"/>
            <a:ext cx="7400925" cy="3648075"/>
          </a:xfrm>
          <a:prstGeom prst="rect">
            <a:avLst/>
          </a:prstGeom>
          <a:noFill/>
          <a:ln w="9525" cap="flat" cmpd="sng">
            <a:noFill/>
            <a:prstDash val="solid"/>
            <a:round/>
            <a:headEnd type="none" w="sm" len="sm"/>
            <a:tailEnd type="none" w="sm" len="sm"/>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7"/>
        <p:cNvGrpSpPr/>
        <p:nvPr/>
      </p:nvGrpSpPr>
      <p:grpSpPr>
        <a:xfrm>
          <a:off x="0" y="0"/>
          <a:ext cx="0" cy="0"/>
          <a:chOff x="0" y="0"/>
          <a:chExt cx="0" cy="0"/>
        </a:xfrm>
      </p:grpSpPr>
      <p:sp>
        <p:nvSpPr>
          <p:cNvPr id="1608" name="Google Shape;1608;p199"/>
          <p:cNvSpPr/>
          <p:nvPr/>
        </p:nvSpPr>
        <p:spPr>
          <a:xfrm>
            <a:off x="8584147" y="805497"/>
            <a:ext cx="3207360" cy="500136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Work your way through the boxes to create your Plan A and Plan B pathways. Make sure to press ‘Save’.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change any part of this anytime by clicking on the little dustbin next to each box.</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09" name="Google Shape;1609;p199"/>
          <p:cNvPicPr preferRelativeResize="0"/>
          <p:nvPr/>
        </p:nvPicPr>
        <p:blipFill rotWithShape="1">
          <a:blip r:embed="rId4">
            <a:alphaModFix/>
          </a:blip>
          <a:srcRect/>
          <a:stretch/>
        </p:blipFill>
        <p:spPr>
          <a:xfrm>
            <a:off x="914400" y="870581"/>
            <a:ext cx="7425717" cy="4456330"/>
          </a:xfrm>
          <a:prstGeom prst="rect">
            <a:avLst/>
          </a:prstGeom>
          <a:noFill/>
          <a:ln w="9525" cap="flat" cmpd="sng">
            <a:noFill/>
            <a:prstDash val="solid"/>
            <a:round/>
            <a:headEnd type="none" w="sm" len="sm"/>
            <a:tailEnd type="none" w="sm" len="sm"/>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13"/>
        <p:cNvGrpSpPr/>
        <p:nvPr/>
      </p:nvGrpSpPr>
      <p:grpSpPr>
        <a:xfrm>
          <a:off x="0" y="0"/>
          <a:ext cx="0" cy="0"/>
          <a:chOff x="0" y="0"/>
          <a:chExt cx="0" cy="0"/>
        </a:xfrm>
      </p:grpSpPr>
      <p:pic>
        <p:nvPicPr>
          <p:cNvPr id="1614" name="Google Shape;1614;p200"/>
          <p:cNvPicPr preferRelativeResize="0"/>
          <p:nvPr/>
        </p:nvPicPr>
        <p:blipFill>
          <a:blip r:embed="rId4"/>
          <a:srcRect/>
          <a:stretch/>
        </p:blipFill>
        <p:spPr>
          <a:xfrm>
            <a:off x="1096426" y="589788"/>
            <a:ext cx="5910430" cy="5098631"/>
          </a:xfrm>
          <a:prstGeom prst="rect">
            <a:avLst/>
          </a:prstGeom>
          <a:noFill/>
          <a:ln w="9525" cap="flat" cmpd="sng">
            <a:noFill/>
            <a:prstDash val="solid"/>
            <a:round/>
            <a:headEnd type="none" w="sm" len="sm"/>
            <a:tailEnd type="none" w="sm" len="sm"/>
          </a:ln>
        </p:spPr>
      </p:pic>
      <p:sp>
        <p:nvSpPr>
          <p:cNvPr id="1615" name="Google Shape;1615;p200"/>
          <p:cNvSpPr/>
          <p:nvPr/>
        </p:nvSpPr>
        <p:spPr>
          <a:xfrm>
            <a:off x="7657699" y="781174"/>
            <a:ext cx="3855874" cy="55535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‘next’ when you are done and you’ll complete the tool!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forget - you can update it anytime.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share your plans with your form tutor or type in another email address.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9"/>
        <p:cNvGrpSpPr/>
        <p:nvPr/>
      </p:nvGrpSpPr>
      <p:grpSpPr>
        <a:xfrm>
          <a:off x="0" y="0"/>
          <a:ext cx="0" cy="0"/>
          <a:chOff x="0" y="0"/>
          <a:chExt cx="0" cy="0"/>
        </a:xfrm>
      </p:grpSpPr>
      <p:sp>
        <p:nvSpPr>
          <p:cNvPr id="300" name="Google Shape;300;p35"/>
          <p:cNvSpPr/>
          <p:nvPr/>
        </p:nvSpPr>
        <p:spPr>
          <a:xfrm>
            <a:off x="369216" y="5213022"/>
            <a:ext cx="11678903" cy="49244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you can also search by area, characteristics or interests.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 name="Picture 2">
            <a:extLst>
              <a:ext uri="{FF2B5EF4-FFF2-40B4-BE49-F238E27FC236}">
                <a16:creationId xmlns:a16="http://schemas.microsoft.com/office/drawing/2014/main" id="{A1C51CA7-C5D4-48ED-BAA5-F5AB94B71CB5}"/>
              </a:ext>
            </a:extLst>
          </p:cNvPr>
          <p:cNvPicPr>
            <a:picLocks noChangeAspect="1"/>
          </p:cNvPicPr>
          <p:nvPr/>
        </p:nvPicPr>
        <p:blipFill>
          <a:blip r:embed="rId4"/>
          <a:stretch>
            <a:fillRect/>
          </a:stretch>
        </p:blipFill>
        <p:spPr>
          <a:xfrm>
            <a:off x="1845745" y="1429406"/>
            <a:ext cx="8500510" cy="3349023"/>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55915" y="1921553"/>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Post 16 Intentions tool allows you to record your future destinations or intentions once you leave school.</a:t>
            </a: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6E9172B-2986-41B8-B14C-2E048FA3A2BA}"/>
              </a:ext>
            </a:extLst>
          </p:cNvPr>
          <p:cNvPicPr>
            <a:picLocks noChangeAspect="1"/>
          </p:cNvPicPr>
          <p:nvPr/>
        </p:nvPicPr>
        <p:blipFill>
          <a:blip r:embed="rId4"/>
          <a:srcRect/>
          <a:stretch/>
        </p:blipFill>
        <p:spPr>
          <a:xfrm>
            <a:off x="7868205" y="1781785"/>
            <a:ext cx="3146062" cy="2529749"/>
          </a:xfrm>
          <a:prstGeom prst="rect">
            <a:avLst/>
          </a:prstGeom>
        </p:spPr>
      </p:pic>
    </p:spTree>
    <p:extLst>
      <p:ext uri="{BB962C8B-B14F-4D97-AF65-F5344CB8AC3E}">
        <p14:creationId xmlns:p14="http://schemas.microsoft.com/office/powerpoint/2010/main" val="21709608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1"/>
        <p:cNvGrpSpPr/>
        <p:nvPr/>
      </p:nvGrpSpPr>
      <p:grpSpPr>
        <a:xfrm>
          <a:off x="0" y="0"/>
          <a:ext cx="0" cy="0"/>
          <a:chOff x="0" y="0"/>
          <a:chExt cx="0" cy="0"/>
        </a:xfrm>
      </p:grpSpPr>
      <p:sp>
        <p:nvSpPr>
          <p:cNvPr id="1602" name="Google Shape;1602;p198"/>
          <p:cNvSpPr/>
          <p:nvPr/>
        </p:nvSpPr>
        <p:spPr>
          <a:xfrm>
            <a:off x="8252747" y="1072822"/>
            <a:ext cx="3371395" cy="3648076"/>
          </a:xfrm>
          <a:prstGeom prst="rect">
            <a:avLst/>
          </a:prstGeom>
          <a:noFill/>
          <a:ln>
            <a:noFill/>
          </a:ln>
        </p:spPr>
        <p:txBody>
          <a:bodyPr spcFirstLastPara="1" wrap="square" lIns="91425" tIns="45700" rIns="91425" bIns="45700" anchor="t" anchorCtr="0">
            <a:noAutofit/>
          </a:bodyPr>
          <a:lstStyle/>
          <a:p>
            <a:pPr>
              <a:lnSpc>
                <a:spcPct val="150000"/>
              </a:lnSpc>
            </a:pPr>
            <a:r>
              <a:rPr lang="en-GB" sz="2000" dirty="0">
                <a:latin typeface="Open sans"/>
                <a:ea typeface="Open Sans Semibold" panose="020B0706030804020204" pitchFamily="34" charset="0"/>
                <a:cs typeface="Open Sans Semibold" panose="020B0706030804020204" pitchFamily="34" charset="0"/>
              </a:rPr>
              <a:t>It’s time to type in your dream career! </a:t>
            </a:r>
          </a:p>
          <a:p>
            <a:pPr>
              <a:lnSpc>
                <a:spcPct val="150000"/>
              </a:lnSpc>
            </a:pPr>
            <a:r>
              <a:rPr lang="en-GB" sz="2000" dirty="0">
                <a:latin typeface="Open sans"/>
                <a:ea typeface="Open Sans Semibold" panose="020B0706030804020204" pitchFamily="34" charset="0"/>
                <a:cs typeface="Open Sans Semibold" panose="020B0706030804020204" pitchFamily="34" charset="0"/>
              </a:rPr>
              <a:t>Keep it short and simple and remember you can change this at anytime.</a:t>
            </a:r>
          </a:p>
          <a:p>
            <a:pPr>
              <a:lnSpc>
                <a:spcPct val="150000"/>
              </a:lnSpc>
            </a:pPr>
            <a:endParaRPr lang="en-GB" sz="2000" dirty="0">
              <a:latin typeface="Open sans"/>
              <a:ea typeface="Open Sans Semibold" panose="020B0706030804020204" pitchFamily="34" charset="0"/>
              <a:cs typeface="Open Sans Semibold" panose="020B0706030804020204" pitchFamily="34" charset="0"/>
            </a:endParaRPr>
          </a:p>
          <a:p>
            <a:pPr>
              <a:lnSpc>
                <a:spcPct val="150000"/>
              </a:lnSpc>
            </a:pPr>
            <a:r>
              <a:rPr lang="en-GB" sz="2000" dirty="0">
                <a:latin typeface="Open sans"/>
                <a:ea typeface="Open Sans Semibold" panose="020B0706030804020204" pitchFamily="34" charset="0"/>
                <a:cs typeface="Open Sans Semibold" panose="020B0706030804020204" pitchFamily="34" charset="0"/>
              </a:rPr>
              <a:t>If you’re not sure, you can just type in ‘Not sure’ and press ‘Next’. </a:t>
            </a:r>
          </a:p>
        </p:txBody>
      </p:sp>
      <p:pic>
        <p:nvPicPr>
          <p:cNvPr id="1603" name="Google Shape;1603;p198"/>
          <p:cNvPicPr preferRelativeResize="0"/>
          <p:nvPr/>
        </p:nvPicPr>
        <p:blipFill rotWithShape="1">
          <a:blip r:embed="rId4">
            <a:alphaModFix/>
          </a:blip>
          <a:srcRect/>
          <a:stretch/>
        </p:blipFill>
        <p:spPr>
          <a:xfrm>
            <a:off x="567858" y="1317882"/>
            <a:ext cx="7400925" cy="3648075"/>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315775674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7"/>
        <p:cNvGrpSpPr/>
        <p:nvPr/>
      </p:nvGrpSpPr>
      <p:grpSpPr>
        <a:xfrm>
          <a:off x="0" y="0"/>
          <a:ext cx="0" cy="0"/>
          <a:chOff x="0" y="0"/>
          <a:chExt cx="0" cy="0"/>
        </a:xfrm>
      </p:grpSpPr>
      <p:sp>
        <p:nvSpPr>
          <p:cNvPr id="1608" name="Google Shape;1608;p199"/>
          <p:cNvSpPr/>
          <p:nvPr/>
        </p:nvSpPr>
        <p:spPr>
          <a:xfrm>
            <a:off x="8541617" y="790092"/>
            <a:ext cx="3207360" cy="500136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Work your way through the boxes to create your Plan A and Plan B pathways. Make sure to press ‘Save’.</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change any part of this anytime by clicking on the little dustbin next to each box.</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09" name="Google Shape;1609;p199"/>
          <p:cNvPicPr preferRelativeResize="0"/>
          <p:nvPr/>
        </p:nvPicPr>
        <p:blipFill rotWithShape="1">
          <a:blip r:embed="rId4">
            <a:alphaModFix/>
          </a:blip>
          <a:srcRect/>
          <a:stretch/>
        </p:blipFill>
        <p:spPr>
          <a:xfrm>
            <a:off x="914400" y="870581"/>
            <a:ext cx="7425717" cy="4456330"/>
          </a:xfrm>
          <a:prstGeom prst="rect">
            <a:avLst/>
          </a:prstGeom>
          <a:noFill/>
          <a:ln w="9525" cap="flat" cmpd="sng">
            <a:noFill/>
            <a:prstDash val="solid"/>
            <a:round/>
            <a:headEnd type="none" w="sm" len="sm"/>
            <a:tailEnd type="none" w="sm" len="sm"/>
          </a:ln>
        </p:spPr>
      </p:pic>
    </p:spTree>
    <p:extLst>
      <p:ext uri="{BB962C8B-B14F-4D97-AF65-F5344CB8AC3E}">
        <p14:creationId xmlns:p14="http://schemas.microsoft.com/office/powerpoint/2010/main" val="227624471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13"/>
        <p:cNvGrpSpPr/>
        <p:nvPr/>
      </p:nvGrpSpPr>
      <p:grpSpPr>
        <a:xfrm>
          <a:off x="0" y="0"/>
          <a:ext cx="0" cy="0"/>
          <a:chOff x="0" y="0"/>
          <a:chExt cx="0" cy="0"/>
        </a:xfrm>
      </p:grpSpPr>
      <p:pic>
        <p:nvPicPr>
          <p:cNvPr id="1614" name="Google Shape;1614;p200"/>
          <p:cNvPicPr preferRelativeResize="0"/>
          <p:nvPr/>
        </p:nvPicPr>
        <p:blipFill>
          <a:blip r:embed="rId4"/>
          <a:srcRect/>
          <a:stretch/>
        </p:blipFill>
        <p:spPr>
          <a:xfrm>
            <a:off x="1096426" y="589788"/>
            <a:ext cx="5910430" cy="5098631"/>
          </a:xfrm>
          <a:prstGeom prst="rect">
            <a:avLst/>
          </a:prstGeom>
          <a:noFill/>
          <a:ln w="9525" cap="flat" cmpd="sng">
            <a:noFill/>
            <a:prstDash val="solid"/>
            <a:round/>
            <a:headEnd type="none" w="sm" len="sm"/>
            <a:tailEnd type="none" w="sm" len="sm"/>
          </a:ln>
        </p:spPr>
      </p:pic>
      <p:sp>
        <p:nvSpPr>
          <p:cNvPr id="1615" name="Google Shape;1615;p200"/>
          <p:cNvSpPr/>
          <p:nvPr/>
        </p:nvSpPr>
        <p:spPr>
          <a:xfrm>
            <a:off x="7657699" y="781174"/>
            <a:ext cx="3855874" cy="55535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‘next’ when you are done and you will complete the tool!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Don’t forget - you can update it anytime.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share your plans with your form tutor or type in another email address.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3156613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0764926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Locker </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424379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41304" y="1147994"/>
            <a:ext cx="5989855" cy="4852500"/>
          </a:xfrm>
          <a:prstGeom prst="rect">
            <a:avLst/>
          </a:prstGeom>
          <a:noFill/>
          <a:ln>
            <a:noFill/>
          </a:ln>
        </p:spPr>
        <p:txBody>
          <a:bodyPr spcFirstLastPara="1" wrap="square" lIns="91425" tIns="91425" rIns="91425" bIns="91425" anchor="t" anchorCtr="0">
            <a:noAutofit/>
          </a:bodyPr>
          <a:lstStyle/>
          <a:p>
            <a:pPr marL="0" indent="0">
              <a:lnSpc>
                <a:spcPct val="170000"/>
              </a:lnSpc>
              <a:spcAft>
                <a:spcPts val="800"/>
              </a:spcAft>
              <a:buNone/>
            </a:pPr>
            <a:r>
              <a:rPr lang="en-GB" sz="2000" dirty="0">
                <a:latin typeface="Open sans"/>
                <a:ea typeface="Open Sans Semibold" panose="020B0706030804020204" pitchFamily="34" charset="0"/>
                <a:cs typeface="Open Sans Semibold" panose="020B0706030804020204" pitchFamily="34" charset="0"/>
              </a:rPr>
              <a:t>The Locker can be used to store items that will support your applications. </a:t>
            </a:r>
          </a:p>
          <a:p>
            <a:pPr marL="0" indent="0">
              <a:lnSpc>
                <a:spcPct val="170000"/>
              </a:lnSpc>
              <a:spcAft>
                <a:spcPts val="800"/>
              </a:spcAft>
              <a:buNone/>
            </a:pPr>
            <a:endParaRPr lang="en-GB" sz="2000" dirty="0">
              <a:latin typeface="Open sans"/>
              <a:ea typeface="Open Sans Semibold" panose="020B0706030804020204" pitchFamily="34" charset="0"/>
              <a:cs typeface="Open Sans Semibold" panose="020B0706030804020204" pitchFamily="34" charset="0"/>
            </a:endParaRPr>
          </a:p>
          <a:p>
            <a:pPr marL="0" indent="0">
              <a:lnSpc>
                <a:spcPct val="170000"/>
              </a:lnSpc>
              <a:spcAft>
                <a:spcPts val="800"/>
              </a:spcAft>
              <a:buNone/>
            </a:pPr>
            <a:r>
              <a:rPr lang="en-GB" sz="2000" dirty="0">
                <a:latin typeface="Open sans"/>
                <a:ea typeface="Open Sans Semibold" panose="020B0706030804020204" pitchFamily="34" charset="0"/>
                <a:cs typeface="Open Sans Semibold" panose="020B0706030804020204" pitchFamily="34" charset="0"/>
              </a:rPr>
              <a:t>These might be photos, videos, certificates and so on - it can be for almost anything you that you would like your teachers or counsellors to take a look at!</a:t>
            </a: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31C9845E-52E2-4289-A22F-E61B7A995078}"/>
              </a:ext>
            </a:extLst>
          </p:cNvPr>
          <p:cNvPicPr>
            <a:picLocks noChangeAspect="1"/>
          </p:cNvPicPr>
          <p:nvPr/>
        </p:nvPicPr>
        <p:blipFill>
          <a:blip r:embed="rId4"/>
          <a:stretch>
            <a:fillRect/>
          </a:stretch>
        </p:blipFill>
        <p:spPr>
          <a:xfrm>
            <a:off x="7727213" y="2443278"/>
            <a:ext cx="3314356" cy="1723910"/>
          </a:xfrm>
          <a:prstGeom prst="rect">
            <a:avLst/>
          </a:prstGeom>
        </p:spPr>
      </p:pic>
    </p:spTree>
    <p:extLst>
      <p:ext uri="{BB962C8B-B14F-4D97-AF65-F5344CB8AC3E}">
        <p14:creationId xmlns:p14="http://schemas.microsoft.com/office/powerpoint/2010/main" val="61352137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47"/>
        <p:cNvGrpSpPr/>
        <p:nvPr/>
      </p:nvGrpSpPr>
      <p:grpSpPr>
        <a:xfrm>
          <a:off x="0" y="0"/>
          <a:ext cx="0" cy="0"/>
          <a:chOff x="0" y="0"/>
          <a:chExt cx="0" cy="0"/>
        </a:xfrm>
      </p:grpSpPr>
      <p:pic>
        <p:nvPicPr>
          <p:cNvPr id="1648" name="Google Shape;1648;p204"/>
          <p:cNvPicPr preferRelativeResize="0"/>
          <p:nvPr/>
        </p:nvPicPr>
        <p:blipFill>
          <a:blip r:embed="rId4"/>
          <a:srcRect/>
          <a:stretch/>
        </p:blipFill>
        <p:spPr>
          <a:xfrm>
            <a:off x="645859" y="1861872"/>
            <a:ext cx="6775939" cy="2831636"/>
          </a:xfrm>
          <a:prstGeom prst="rect">
            <a:avLst/>
          </a:prstGeom>
          <a:noFill/>
          <a:ln w="9525" cap="flat" cmpd="sng">
            <a:noFill/>
            <a:prstDash val="solid"/>
            <a:round/>
            <a:headEnd type="none" w="sm" len="sm"/>
            <a:tailEnd type="none" w="sm" len="sm"/>
          </a:ln>
        </p:spPr>
      </p:pic>
      <p:sp>
        <p:nvSpPr>
          <p:cNvPr id="1649" name="Google Shape;1649;p204"/>
          <p:cNvSpPr/>
          <p:nvPr/>
        </p:nvSpPr>
        <p:spPr>
          <a:xfrm>
            <a:off x="7790478" y="630895"/>
            <a:ext cx="3831351" cy="452431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Use the Locker to store all your important items to help you prepare your applications.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‘Upload new item’ to choose your uploads.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are also able to upload items to your Locker, such as action plans or letters of recommendation.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D15CBCF4-BACA-46E7-B1C2-B5ABFF6CEC07}"/>
              </a:ext>
            </a:extLst>
          </p:cNvPr>
          <p:cNvSpPr txBox="1"/>
          <p:nvPr/>
        </p:nvSpPr>
        <p:spPr>
          <a:xfrm flipV="1">
            <a:off x="5644443" y="2612077"/>
            <a:ext cx="1421481" cy="537524"/>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54"/>
        <p:cNvGrpSpPr/>
        <p:nvPr/>
      </p:nvGrpSpPr>
      <p:grpSpPr>
        <a:xfrm>
          <a:off x="0" y="0"/>
          <a:ext cx="0" cy="0"/>
          <a:chOff x="0" y="0"/>
          <a:chExt cx="0" cy="0"/>
        </a:xfrm>
      </p:grpSpPr>
      <p:sp>
        <p:nvSpPr>
          <p:cNvPr id="1656" name="Google Shape;1656;p205"/>
          <p:cNvSpPr/>
          <p:nvPr/>
        </p:nvSpPr>
        <p:spPr>
          <a:xfrm>
            <a:off x="6354417" y="1111331"/>
            <a:ext cx="4928903" cy="483209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Upload until your heart’s content!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the green boxes according to the location of your relevant item.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even choose from the material you have already stored on your Unifrog dashboard.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26ED71CC-D048-4482-B8F3-586289C81B38}"/>
              </a:ext>
            </a:extLst>
          </p:cNvPr>
          <p:cNvPicPr>
            <a:picLocks noChangeAspect="1"/>
          </p:cNvPicPr>
          <p:nvPr/>
        </p:nvPicPr>
        <p:blipFill>
          <a:blip r:embed="rId4"/>
          <a:stretch>
            <a:fillRect/>
          </a:stretch>
        </p:blipFill>
        <p:spPr>
          <a:xfrm>
            <a:off x="2254164" y="745257"/>
            <a:ext cx="3035525" cy="5128591"/>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64"/>
        <p:cNvGrpSpPr/>
        <p:nvPr/>
      </p:nvGrpSpPr>
      <p:grpSpPr>
        <a:xfrm>
          <a:off x="0" y="0"/>
          <a:ext cx="0" cy="0"/>
          <a:chOff x="0" y="0"/>
          <a:chExt cx="0" cy="0"/>
        </a:xfrm>
      </p:grpSpPr>
      <p:sp>
        <p:nvSpPr>
          <p:cNvPr id="1666" name="Google Shape;1666;p206"/>
          <p:cNvSpPr/>
          <p:nvPr/>
        </p:nvSpPr>
        <p:spPr>
          <a:xfrm>
            <a:off x="7615668" y="1069369"/>
            <a:ext cx="3943541" cy="440120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will then be prompted to add details for your item.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‘Upload item’ once your description has been completed.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delete this item at any time.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6C370DE0-41C2-4DE6-8C22-A5EBC25097D2}"/>
              </a:ext>
            </a:extLst>
          </p:cNvPr>
          <p:cNvPicPr>
            <a:picLocks noChangeAspect="1"/>
          </p:cNvPicPr>
          <p:nvPr/>
        </p:nvPicPr>
        <p:blipFill>
          <a:blip r:embed="rId4"/>
          <a:stretch>
            <a:fillRect/>
          </a:stretch>
        </p:blipFill>
        <p:spPr>
          <a:xfrm>
            <a:off x="805195" y="785190"/>
            <a:ext cx="6294382" cy="49695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
        <p:cNvGrpSpPr/>
        <p:nvPr/>
      </p:nvGrpSpPr>
      <p:grpSpPr>
        <a:xfrm>
          <a:off x="0" y="0"/>
          <a:ext cx="0" cy="0"/>
          <a:chOff x="0" y="0"/>
          <a:chExt cx="0" cy="0"/>
        </a:xfrm>
      </p:grpSpPr>
      <p:sp>
        <p:nvSpPr>
          <p:cNvPr id="93" name="Google Shape;93;p14"/>
          <p:cNvSpPr txBox="1"/>
          <p:nvPr/>
        </p:nvSpPr>
        <p:spPr>
          <a:xfrm>
            <a:off x="631110" y="1101619"/>
            <a:ext cx="5283200" cy="1514783"/>
          </a:xfrm>
          <a:prstGeom prst="rect">
            <a:avLst/>
          </a:prstGeom>
          <a:noFill/>
          <a:ln>
            <a:noFill/>
          </a:ln>
        </p:spPr>
        <p:txBody>
          <a:bodyPr spcFirstLastPara="1" wrap="square" lIns="121900" tIns="121900" rIns="121900" bIns="121900" anchor="t" anchorCtr="0">
            <a:noAutofit/>
          </a:bodyPr>
          <a:lstStyle/>
          <a:p>
            <a:pPr marL="567252" marR="0" lvl="0" indent="-245544" algn="l" rtl="0">
              <a:lnSpc>
                <a:spcPct val="115000"/>
              </a:lnSpc>
              <a:spcBef>
                <a:spcPts val="0"/>
              </a:spcBef>
              <a:spcAft>
                <a:spcPts val="0"/>
              </a:spcAft>
              <a:buClr>
                <a:schemeClr val="dk2"/>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95" name="Google Shape;95;p14"/>
          <p:cNvSpPr txBox="1">
            <a:spLocks noGrp="1"/>
          </p:cNvSpPr>
          <p:nvPr>
            <p:ph type="title"/>
          </p:nvPr>
        </p:nvSpPr>
        <p:spPr>
          <a:xfrm>
            <a:off x="1609572" y="2948575"/>
            <a:ext cx="8702046" cy="204545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8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The complete destinations </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p</a:t>
            </a: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latform</a:t>
            </a:r>
            <a:endParaRPr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05"/>
        <p:cNvGrpSpPr/>
        <p:nvPr/>
      </p:nvGrpSpPr>
      <p:grpSpPr>
        <a:xfrm>
          <a:off x="0" y="0"/>
          <a:ext cx="0" cy="0"/>
          <a:chOff x="0" y="0"/>
          <a:chExt cx="0" cy="0"/>
        </a:xfrm>
      </p:grpSpPr>
      <p:sp>
        <p:nvSpPr>
          <p:cNvPr id="306" name="Google Shape;306;p36"/>
          <p:cNvSpPr/>
          <p:nvPr/>
        </p:nvSpPr>
        <p:spPr>
          <a:xfrm>
            <a:off x="6218256" y="1659285"/>
            <a:ext cx="5175231" cy="353943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Watch interviews with university students, read up on their experience and advice, have a look at their annotated personal statement, or browse the ‘Recommendations’ sections for books, articles, podcasts, TED talks and current issues related to your subject.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CE673DCB-3908-47B0-B79E-28942909F1E1}"/>
              </a:ext>
            </a:extLst>
          </p:cNvPr>
          <p:cNvPicPr>
            <a:picLocks noChangeAspect="1"/>
          </p:cNvPicPr>
          <p:nvPr/>
        </p:nvPicPr>
        <p:blipFill>
          <a:blip r:embed="rId4"/>
          <a:stretch>
            <a:fillRect/>
          </a:stretch>
        </p:blipFill>
        <p:spPr>
          <a:xfrm>
            <a:off x="1465836" y="378373"/>
            <a:ext cx="3918274" cy="5575738"/>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73"/>
        <p:cNvGrpSpPr/>
        <p:nvPr/>
      </p:nvGrpSpPr>
      <p:grpSpPr>
        <a:xfrm>
          <a:off x="0" y="0"/>
          <a:ext cx="0" cy="0"/>
          <a:chOff x="0" y="0"/>
          <a:chExt cx="0" cy="0"/>
        </a:xfrm>
      </p:grpSpPr>
      <p:sp>
        <p:nvSpPr>
          <p:cNvPr id="1674" name="Google Shape;1674;p207"/>
          <p:cNvSpPr/>
          <p:nvPr/>
        </p:nvSpPr>
        <p:spPr>
          <a:xfrm>
            <a:off x="7832800" y="1558641"/>
            <a:ext cx="3831351" cy="397031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All your items will be stored in your Locker under your chosen subheading.</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view these at anytime by clicking on the expandable subheadings.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75" name="Google Shape;1675;p207"/>
          <p:cNvPicPr preferRelativeResize="0"/>
          <p:nvPr/>
        </p:nvPicPr>
        <p:blipFill>
          <a:blip r:embed="rId4"/>
          <a:srcRect/>
          <a:stretch/>
        </p:blipFill>
        <p:spPr>
          <a:xfrm>
            <a:off x="414643" y="1450585"/>
            <a:ext cx="7057291" cy="3531722"/>
          </a:xfrm>
          <a:prstGeom prst="rect">
            <a:avLst/>
          </a:prstGeom>
          <a:noFill/>
          <a:ln w="9525" cap="flat" cmpd="sng">
            <a:noFill/>
            <a:prstDash val="solid"/>
            <a:round/>
            <a:headEnd type="none" w="sm" len="sm"/>
            <a:tailEnd type="none" w="sm" len="sm"/>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80"/>
        <p:cNvGrpSpPr/>
        <p:nvPr/>
      </p:nvGrpSpPr>
      <p:grpSpPr>
        <a:xfrm>
          <a:off x="0" y="0"/>
          <a:ext cx="0" cy="0"/>
          <a:chOff x="0" y="0"/>
          <a:chExt cx="0" cy="0"/>
        </a:xfrm>
      </p:grpSpPr>
      <p:sp>
        <p:nvSpPr>
          <p:cNvPr id="1682" name="Google Shape;1682;p208"/>
          <p:cNvSpPr/>
          <p:nvPr/>
        </p:nvSpPr>
        <p:spPr>
          <a:xfrm>
            <a:off x="7574547" y="545484"/>
            <a:ext cx="4007854" cy="55739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request feedback on your item at anytime.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share your plans with your teacher/counsellor and add a message.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‘Send’ once you have completed your feedback request.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3B0D088B-89DF-41F5-AE32-0E8882BF71D9}"/>
              </a:ext>
            </a:extLst>
          </p:cNvPr>
          <p:cNvPicPr>
            <a:picLocks noChangeAspect="1"/>
          </p:cNvPicPr>
          <p:nvPr/>
        </p:nvPicPr>
        <p:blipFill>
          <a:blip r:embed="rId4"/>
          <a:stretch>
            <a:fillRect/>
          </a:stretch>
        </p:blipFill>
        <p:spPr>
          <a:xfrm>
            <a:off x="609599" y="874229"/>
            <a:ext cx="6621900" cy="4655481"/>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7828032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Using the Applications list tool </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308000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44622" y="1630352"/>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Applications list tool allows you to see and rank all of your applications and relevant materials in one place.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request feedback from your tutors on all your applications.</a:t>
            </a:r>
          </a:p>
          <a:p>
            <a:pPr lvl="0">
              <a:lnSpc>
                <a:spcPct val="150000"/>
              </a:lnSpc>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961D465E-19BD-4E71-B8E2-46BEF9FFF49B}"/>
              </a:ext>
            </a:extLst>
          </p:cNvPr>
          <p:cNvPicPr>
            <a:picLocks noChangeAspect="1"/>
          </p:cNvPicPr>
          <p:nvPr/>
        </p:nvPicPr>
        <p:blipFill>
          <a:blip r:embed="rId4"/>
          <a:stretch>
            <a:fillRect/>
          </a:stretch>
        </p:blipFill>
        <p:spPr>
          <a:xfrm>
            <a:off x="7858243" y="2193169"/>
            <a:ext cx="3289135" cy="1671886"/>
          </a:xfrm>
          <a:prstGeom prst="rect">
            <a:avLst/>
          </a:prstGeom>
        </p:spPr>
      </p:pic>
    </p:spTree>
    <p:extLst>
      <p:ext uri="{BB962C8B-B14F-4D97-AF65-F5344CB8AC3E}">
        <p14:creationId xmlns:p14="http://schemas.microsoft.com/office/powerpoint/2010/main" val="7995500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18"/>
        <p:cNvGrpSpPr/>
        <p:nvPr/>
      </p:nvGrpSpPr>
      <p:grpSpPr>
        <a:xfrm>
          <a:off x="0" y="0"/>
          <a:ext cx="0" cy="0"/>
          <a:chOff x="0" y="0"/>
          <a:chExt cx="0" cy="0"/>
        </a:xfrm>
      </p:grpSpPr>
      <p:sp>
        <p:nvSpPr>
          <p:cNvPr id="1720" name="Google Shape;1720;p212"/>
          <p:cNvSpPr/>
          <p:nvPr/>
        </p:nvSpPr>
        <p:spPr>
          <a:xfrm>
            <a:off x="437607" y="3429000"/>
            <a:ext cx="11419200" cy="2240981"/>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Use the Applications list tool to gather all the items you’ll need to submit for your applications. You can add applications for any university or apprenticeship.</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need to have previously created at least one shortlist using one of the university or apprenticeship tools to use the Applications tool! Click ‘Add an application’ to start the process.</a:t>
            </a:r>
          </a:p>
        </p:txBody>
      </p:sp>
      <p:pic>
        <p:nvPicPr>
          <p:cNvPr id="2" name="Picture 1">
            <a:extLst>
              <a:ext uri="{FF2B5EF4-FFF2-40B4-BE49-F238E27FC236}">
                <a16:creationId xmlns:a16="http://schemas.microsoft.com/office/drawing/2014/main" id="{11A96400-CC7F-4699-AD08-6A7C554F3FA9}"/>
              </a:ext>
            </a:extLst>
          </p:cNvPr>
          <p:cNvPicPr>
            <a:picLocks noChangeAspect="1"/>
          </p:cNvPicPr>
          <p:nvPr/>
        </p:nvPicPr>
        <p:blipFill>
          <a:blip r:embed="rId4"/>
          <a:stretch>
            <a:fillRect/>
          </a:stretch>
        </p:blipFill>
        <p:spPr>
          <a:xfrm>
            <a:off x="3406020" y="741621"/>
            <a:ext cx="5379959" cy="1960920"/>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25"/>
        <p:cNvGrpSpPr/>
        <p:nvPr/>
      </p:nvGrpSpPr>
      <p:grpSpPr>
        <a:xfrm>
          <a:off x="0" y="0"/>
          <a:ext cx="0" cy="0"/>
          <a:chOff x="0" y="0"/>
          <a:chExt cx="0" cy="0"/>
        </a:xfrm>
      </p:grpSpPr>
      <p:pic>
        <p:nvPicPr>
          <p:cNvPr id="1726" name="Google Shape;1726;p213"/>
          <p:cNvPicPr preferRelativeResize="0"/>
          <p:nvPr/>
        </p:nvPicPr>
        <p:blipFill>
          <a:blip r:embed="rId4"/>
          <a:srcRect/>
          <a:stretch/>
        </p:blipFill>
        <p:spPr>
          <a:xfrm>
            <a:off x="536712" y="1200584"/>
            <a:ext cx="6151047" cy="36994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noFill/>
            <a:prstDash val="solid"/>
            <a:round/>
            <a:headEnd type="none" w="sm" len="sm"/>
            <a:tailEnd type="none" w="sm" len="sm"/>
          </a:ln>
        </p:spPr>
      </p:pic>
      <p:sp>
        <p:nvSpPr>
          <p:cNvPr id="1727" name="Google Shape;1727;p213"/>
          <p:cNvSpPr/>
          <p:nvPr/>
        </p:nvSpPr>
        <p:spPr>
          <a:xfrm>
            <a:off x="6983244" y="561010"/>
            <a:ext cx="4868787" cy="526297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Select from your shortlists by selecting the relevant tab or search by keyword.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may also add an application that you have not yet searched through Unifrog by selecting ‘Add applications manually’.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are ready, select the opportunity and click ‘Add applications’ to add relevant items.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E69D55AF-F461-4ADB-9AD9-58835479ADD4}"/>
              </a:ext>
            </a:extLst>
          </p:cNvPr>
          <p:cNvSpPr txBox="1"/>
          <p:nvPr/>
        </p:nvSpPr>
        <p:spPr>
          <a:xfrm flipV="1">
            <a:off x="1998133" y="1715911"/>
            <a:ext cx="4689626" cy="835378"/>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35"/>
        <p:cNvGrpSpPr/>
        <p:nvPr/>
      </p:nvGrpSpPr>
      <p:grpSpPr>
        <a:xfrm>
          <a:off x="0" y="0"/>
          <a:ext cx="0" cy="0"/>
          <a:chOff x="0" y="0"/>
          <a:chExt cx="0" cy="0"/>
        </a:xfrm>
      </p:grpSpPr>
      <p:sp>
        <p:nvSpPr>
          <p:cNvPr id="1736" name="Google Shape;1736;p214"/>
          <p:cNvSpPr/>
          <p:nvPr/>
        </p:nvSpPr>
        <p:spPr>
          <a:xfrm>
            <a:off x="7335819" y="585742"/>
            <a:ext cx="4551382" cy="98651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Sort applications according to the various criteria by selecting the relevant tabs.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Once you’ve added an application(s), you’ll be presented with an overview of these.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can also use the ‘View by’ and ‘Then sort by’ tabs to </a:t>
            </a:r>
            <a:r>
              <a:rPr lang="en-US" sz="20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organise</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these by different criteria.</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37" name="Google Shape;1737;p214"/>
          <p:cNvPicPr preferRelativeResize="0"/>
          <p:nvPr/>
        </p:nvPicPr>
        <p:blipFill>
          <a:blip r:embed="rId4"/>
          <a:srcRect/>
          <a:stretch/>
        </p:blipFill>
        <p:spPr>
          <a:xfrm>
            <a:off x="627321" y="1334181"/>
            <a:ext cx="6411434" cy="3322880"/>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43"/>
        <p:cNvGrpSpPr/>
        <p:nvPr/>
      </p:nvGrpSpPr>
      <p:grpSpPr>
        <a:xfrm>
          <a:off x="0" y="0"/>
          <a:ext cx="0" cy="0"/>
          <a:chOff x="0" y="0"/>
          <a:chExt cx="0" cy="0"/>
        </a:xfrm>
      </p:grpSpPr>
      <p:sp>
        <p:nvSpPr>
          <p:cNvPr id="1747" name="Google Shape;1747;p215"/>
          <p:cNvSpPr/>
          <p:nvPr/>
        </p:nvSpPr>
        <p:spPr>
          <a:xfrm>
            <a:off x="386400" y="4667692"/>
            <a:ext cx="11419200" cy="9467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view your applications by preference and adjust their order from your first choice university to your last. You can click ‘save’ when you are happy with the order.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BFF11CCC-C5EA-4B7B-904F-2C9D34DFA429}"/>
              </a:ext>
            </a:extLst>
          </p:cNvPr>
          <p:cNvPicPr>
            <a:picLocks noChangeAspect="1"/>
          </p:cNvPicPr>
          <p:nvPr/>
        </p:nvPicPr>
        <p:blipFill>
          <a:blip r:embed="rId4"/>
          <a:stretch>
            <a:fillRect/>
          </a:stretch>
        </p:blipFill>
        <p:spPr>
          <a:xfrm>
            <a:off x="2913057" y="750332"/>
            <a:ext cx="6365885" cy="3385734"/>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1"/>
        <p:cNvGrpSpPr/>
        <p:nvPr/>
      </p:nvGrpSpPr>
      <p:grpSpPr>
        <a:xfrm>
          <a:off x="0" y="0"/>
          <a:ext cx="0" cy="0"/>
          <a:chOff x="0" y="0"/>
          <a:chExt cx="0" cy="0"/>
        </a:xfrm>
      </p:grpSpPr>
      <p:sp>
        <p:nvSpPr>
          <p:cNvPr id="1753" name="Google Shape;1753;p216"/>
          <p:cNvSpPr/>
          <p:nvPr/>
        </p:nvSpPr>
        <p:spPr>
          <a:xfrm>
            <a:off x="7474246" y="880993"/>
            <a:ext cx="4049540" cy="489364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 Add an item’ to select relevant item from your Locker.</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add notes to your application by clicking ‘Add a note?’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Take heed of the advice given on this page of relevant items to include in your application.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F307FA56-8A96-431C-BB1C-E12A1F2C46FD}"/>
              </a:ext>
            </a:extLst>
          </p:cNvPr>
          <p:cNvPicPr>
            <a:picLocks noChangeAspect="1"/>
          </p:cNvPicPr>
          <p:nvPr/>
        </p:nvPicPr>
        <p:blipFill>
          <a:blip r:embed="rId4"/>
          <a:stretch>
            <a:fillRect/>
          </a:stretch>
        </p:blipFill>
        <p:spPr>
          <a:xfrm>
            <a:off x="668214" y="1540564"/>
            <a:ext cx="6333932" cy="3319671"/>
          </a:xfrm>
          <a:prstGeom prst="rect">
            <a:avLst/>
          </a:prstGeom>
        </p:spPr>
      </p:pic>
      <p:sp>
        <p:nvSpPr>
          <p:cNvPr id="6" name="TextBox 5">
            <a:extLst>
              <a:ext uri="{FF2B5EF4-FFF2-40B4-BE49-F238E27FC236}">
                <a16:creationId xmlns:a16="http://schemas.microsoft.com/office/drawing/2014/main" id="{3CB88304-5E98-491D-9B9B-67D37E96BD34}"/>
              </a:ext>
            </a:extLst>
          </p:cNvPr>
          <p:cNvSpPr txBox="1"/>
          <p:nvPr/>
        </p:nvSpPr>
        <p:spPr>
          <a:xfrm flipV="1">
            <a:off x="505507" y="2190239"/>
            <a:ext cx="2294138" cy="248162"/>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9E78AB41-4CCE-46CF-A9F6-B6594C333884}"/>
              </a:ext>
            </a:extLst>
          </p:cNvPr>
          <p:cNvSpPr txBox="1"/>
          <p:nvPr/>
        </p:nvSpPr>
        <p:spPr>
          <a:xfrm flipV="1">
            <a:off x="2235201" y="4362090"/>
            <a:ext cx="948264" cy="379243"/>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276999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6"/>
        <p:cNvGrpSpPr/>
        <p:nvPr/>
      </p:nvGrpSpPr>
      <p:grpSpPr>
        <a:xfrm>
          <a:off x="0" y="0"/>
          <a:ext cx="0" cy="0"/>
          <a:chOff x="0" y="0"/>
          <a:chExt cx="0" cy="0"/>
        </a:xfrm>
      </p:grpSpPr>
      <p:sp>
        <p:nvSpPr>
          <p:cNvPr id="317" name="Google Shape;317;p37"/>
          <p:cNvSpPr/>
          <p:nvPr/>
        </p:nvSpPr>
        <p:spPr>
          <a:xfrm>
            <a:off x="384464" y="4831774"/>
            <a:ext cx="11919240" cy="100326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the heart at the bottom of each guide to favourite courses, so you can access them again easily from the top of the Subjects library homepage.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18" name="Google Shape;318;p37"/>
          <p:cNvPicPr preferRelativeResize="0"/>
          <p:nvPr/>
        </p:nvPicPr>
        <p:blipFill>
          <a:blip r:embed="rId4"/>
          <a:srcRect/>
          <a:stretch/>
        </p:blipFill>
        <p:spPr>
          <a:xfrm>
            <a:off x="1036553" y="633846"/>
            <a:ext cx="9940855" cy="4197928"/>
          </a:xfrm>
          <a:prstGeom prst="rect">
            <a:avLst/>
          </a:prstGeom>
          <a:noFill/>
          <a:ln w="9525" cap="flat" cmpd="sng">
            <a:noFill/>
            <a:prstDash val="solid"/>
            <a:round/>
            <a:headEnd type="none" w="sm" len="sm"/>
            <a:tailEnd type="none" w="sm" len="sm"/>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59"/>
        <p:cNvGrpSpPr/>
        <p:nvPr/>
      </p:nvGrpSpPr>
      <p:grpSpPr>
        <a:xfrm>
          <a:off x="0" y="0"/>
          <a:ext cx="0" cy="0"/>
          <a:chOff x="0" y="0"/>
          <a:chExt cx="0" cy="0"/>
        </a:xfrm>
      </p:grpSpPr>
      <p:sp>
        <p:nvSpPr>
          <p:cNvPr id="1760" name="Google Shape;1760;p217"/>
          <p:cNvSpPr/>
          <p:nvPr/>
        </p:nvSpPr>
        <p:spPr>
          <a:xfrm>
            <a:off x="7877362" y="2048182"/>
            <a:ext cx="2954217" cy="156966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Find the item in your Locker, select the drop down list and click ‘Add a new item’.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56A8A932-5133-424D-A58E-F5A082890B11}"/>
              </a:ext>
            </a:extLst>
          </p:cNvPr>
          <p:cNvPicPr>
            <a:picLocks noChangeAspect="1"/>
          </p:cNvPicPr>
          <p:nvPr/>
        </p:nvPicPr>
        <p:blipFill>
          <a:blip r:embed="rId4"/>
          <a:stretch>
            <a:fillRect/>
          </a:stretch>
        </p:blipFill>
        <p:spPr>
          <a:xfrm>
            <a:off x="1066799" y="893859"/>
            <a:ext cx="6049113" cy="4751303"/>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67"/>
        <p:cNvGrpSpPr/>
        <p:nvPr/>
      </p:nvGrpSpPr>
      <p:grpSpPr>
        <a:xfrm>
          <a:off x="0" y="0"/>
          <a:ext cx="0" cy="0"/>
          <a:chOff x="0" y="0"/>
          <a:chExt cx="0" cy="0"/>
        </a:xfrm>
      </p:grpSpPr>
      <p:sp>
        <p:nvSpPr>
          <p:cNvPr id="1770" name="Google Shape;1770;p218"/>
          <p:cNvSpPr/>
          <p:nvPr/>
        </p:nvSpPr>
        <p:spPr>
          <a:xfrm>
            <a:off x="7549117" y="902226"/>
            <a:ext cx="4374556" cy="6740307"/>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Applications can be found in your Applications tool and are also easily accessed via the ‘Apply’ tab at the top of your dashboard.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see which items have been added against the opportunity. They will be displayed in orange when they’ve been added.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400" dirty="0">
              <a:solidFill>
                <a:srgbClr val="22CC9F"/>
              </a:solidFill>
              <a:latin typeface="Calibri"/>
              <a:ea typeface="Calibri"/>
              <a:cs typeface="Calibri"/>
              <a:sym typeface="Calibri"/>
            </a:endParaRPr>
          </a:p>
          <a:p>
            <a:pPr marL="0" marR="0" lvl="0" indent="0" algn="l" rtl="0">
              <a:spcBef>
                <a:spcPts val="0"/>
              </a:spcBef>
              <a:spcAft>
                <a:spcPts val="0"/>
              </a:spcAft>
              <a:buNone/>
            </a:pPr>
            <a:r>
              <a:rPr lang="en-GB" sz="2400" dirty="0">
                <a:solidFill>
                  <a:srgbClr val="22CC9F"/>
                </a:solidFill>
                <a:latin typeface="Calibri"/>
                <a:ea typeface="Calibri"/>
                <a:cs typeface="Calibri"/>
                <a:sym typeface="Calibri"/>
              </a:rPr>
              <a:t> </a:t>
            </a:r>
            <a:endParaRPr dirty="0"/>
          </a:p>
        </p:txBody>
      </p:sp>
      <p:sp>
        <p:nvSpPr>
          <p:cNvPr id="1771" name="Google Shape;1771;p218"/>
          <p:cNvSpPr/>
          <p:nvPr/>
        </p:nvSpPr>
        <p:spPr>
          <a:xfrm>
            <a:off x="489680" y="4159423"/>
            <a:ext cx="475956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22CC9F"/>
              </a:solidFill>
              <a:latin typeface="Calibri"/>
              <a:ea typeface="Calibri"/>
              <a:cs typeface="Calibri"/>
              <a:sym typeface="Calibri"/>
            </a:endParaRPr>
          </a:p>
          <a:p>
            <a:pPr marL="0" marR="0" lvl="0" indent="0" algn="l" rtl="0">
              <a:spcBef>
                <a:spcPts val="0"/>
              </a:spcBef>
              <a:spcAft>
                <a:spcPts val="0"/>
              </a:spcAft>
              <a:buNone/>
            </a:pPr>
            <a:endParaRPr sz="2400">
              <a:solidFill>
                <a:srgbClr val="22CC9F"/>
              </a:solidFill>
              <a:latin typeface="Calibri"/>
              <a:ea typeface="Calibri"/>
              <a:cs typeface="Calibri"/>
              <a:sym typeface="Calibri"/>
            </a:endParaRPr>
          </a:p>
          <a:p>
            <a:pPr marL="0" marR="0" lvl="0" indent="0" algn="l" rtl="0">
              <a:spcBef>
                <a:spcPts val="0"/>
              </a:spcBef>
              <a:spcAft>
                <a:spcPts val="0"/>
              </a:spcAft>
              <a:buNone/>
            </a:pPr>
            <a:r>
              <a:rPr lang="en-GB" sz="2400">
                <a:solidFill>
                  <a:srgbClr val="22CC9F"/>
                </a:solidFill>
                <a:latin typeface="Calibri"/>
                <a:ea typeface="Calibri"/>
                <a:cs typeface="Calibri"/>
                <a:sym typeface="Calibri"/>
              </a:rPr>
              <a:t> </a:t>
            </a:r>
            <a:endParaRPr/>
          </a:p>
        </p:txBody>
      </p:sp>
      <p:pic>
        <p:nvPicPr>
          <p:cNvPr id="2" name="Picture 1">
            <a:extLst>
              <a:ext uri="{FF2B5EF4-FFF2-40B4-BE49-F238E27FC236}">
                <a16:creationId xmlns:a16="http://schemas.microsoft.com/office/drawing/2014/main" id="{0584CBFA-707B-4394-A46A-505B230884FE}"/>
              </a:ext>
            </a:extLst>
          </p:cNvPr>
          <p:cNvPicPr>
            <a:picLocks noChangeAspect="1"/>
          </p:cNvPicPr>
          <p:nvPr/>
        </p:nvPicPr>
        <p:blipFill>
          <a:blip r:embed="rId4"/>
          <a:stretch>
            <a:fillRect/>
          </a:stretch>
        </p:blipFill>
        <p:spPr>
          <a:xfrm>
            <a:off x="701748" y="1320652"/>
            <a:ext cx="6338665" cy="3723743"/>
          </a:xfrm>
          <a:prstGeom prst="rect">
            <a:avLst/>
          </a:prstGeom>
        </p:spPr>
      </p:pic>
      <p:sp>
        <p:nvSpPr>
          <p:cNvPr id="6" name="TextBox 5">
            <a:extLst>
              <a:ext uri="{FF2B5EF4-FFF2-40B4-BE49-F238E27FC236}">
                <a16:creationId xmlns:a16="http://schemas.microsoft.com/office/drawing/2014/main" id="{A6FBA2C7-73D1-4485-872A-D2351204B4CA}"/>
              </a:ext>
            </a:extLst>
          </p:cNvPr>
          <p:cNvSpPr txBox="1"/>
          <p:nvPr/>
        </p:nvSpPr>
        <p:spPr>
          <a:xfrm flipV="1">
            <a:off x="2280355" y="3825942"/>
            <a:ext cx="1106311" cy="486414"/>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7"/>
        <p:cNvGrpSpPr/>
        <p:nvPr/>
      </p:nvGrpSpPr>
      <p:grpSpPr>
        <a:xfrm>
          <a:off x="0" y="0"/>
          <a:ext cx="0" cy="0"/>
          <a:chOff x="0" y="0"/>
          <a:chExt cx="0" cy="0"/>
        </a:xfrm>
      </p:grpSpPr>
      <p:sp>
        <p:nvSpPr>
          <p:cNvPr id="1784" name="Google Shape;1784;p219"/>
          <p:cNvSpPr/>
          <p:nvPr/>
        </p:nvSpPr>
        <p:spPr>
          <a:xfrm>
            <a:off x="386400" y="4703820"/>
            <a:ext cx="11419200" cy="296113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remove this application at anytime by selecting ‘Remove this application?’ and/or request feedback by selecting ‘Request feedback’ on the relevant opportunity. </a:t>
            </a:r>
            <a:endParaRPr sz="2400" dirty="0">
              <a:solidFill>
                <a:srgbClr val="22CC9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F1929A28-AF24-4E2D-A84D-6A9E9E17F838}"/>
              </a:ext>
            </a:extLst>
          </p:cNvPr>
          <p:cNvPicPr>
            <a:picLocks noChangeAspect="1"/>
          </p:cNvPicPr>
          <p:nvPr/>
        </p:nvPicPr>
        <p:blipFill>
          <a:blip r:embed="rId4"/>
          <a:stretch>
            <a:fillRect/>
          </a:stretch>
        </p:blipFill>
        <p:spPr>
          <a:xfrm>
            <a:off x="1598590" y="1183471"/>
            <a:ext cx="8791575" cy="2505075"/>
          </a:xfrm>
          <a:prstGeom prst="rect">
            <a:avLst/>
          </a:prstGeom>
        </p:spPr>
      </p:pic>
      <p:sp>
        <p:nvSpPr>
          <p:cNvPr id="6" name="TextBox 5">
            <a:extLst>
              <a:ext uri="{FF2B5EF4-FFF2-40B4-BE49-F238E27FC236}">
                <a16:creationId xmlns:a16="http://schemas.microsoft.com/office/drawing/2014/main" id="{946FD0F9-4521-4AA8-8766-09DBDD451A45}"/>
              </a:ext>
            </a:extLst>
          </p:cNvPr>
          <p:cNvSpPr txBox="1"/>
          <p:nvPr/>
        </p:nvSpPr>
        <p:spPr>
          <a:xfrm flipV="1">
            <a:off x="3984978" y="3047999"/>
            <a:ext cx="1907822" cy="498147"/>
          </a:xfrm>
          <a:prstGeom prst="rect">
            <a:avLst/>
          </a:prstGeom>
          <a:noFill/>
          <a:ln w="57150">
            <a:solidFill>
              <a:srgbClr val="3DCB9A"/>
            </a:solidFill>
          </a:ln>
        </p:spPr>
        <p:txBody>
          <a:bodyPr wrap="square" rtlCol="0">
            <a:spAutoFit/>
          </a:bodyPr>
          <a:lstStyle/>
          <a:p>
            <a:endParaRPr lang="en-GB" dirty="0"/>
          </a:p>
        </p:txBody>
      </p:sp>
      <p:sp>
        <p:nvSpPr>
          <p:cNvPr id="7" name="TextBox 6">
            <a:extLst>
              <a:ext uri="{FF2B5EF4-FFF2-40B4-BE49-F238E27FC236}">
                <a16:creationId xmlns:a16="http://schemas.microsoft.com/office/drawing/2014/main" id="{753DE0AB-42D6-48CE-8706-3FD7BECEF318}"/>
              </a:ext>
            </a:extLst>
          </p:cNvPr>
          <p:cNvSpPr txBox="1"/>
          <p:nvPr/>
        </p:nvSpPr>
        <p:spPr>
          <a:xfrm flipV="1">
            <a:off x="1512711" y="1332086"/>
            <a:ext cx="2099733" cy="498147"/>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0008581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7"/>
        <p:cNvGrpSpPr/>
        <p:nvPr/>
      </p:nvGrpSpPr>
      <p:grpSpPr>
        <a:xfrm>
          <a:off x="0" y="0"/>
          <a:ext cx="0" cy="0"/>
          <a:chOff x="0" y="0"/>
          <a:chExt cx="0" cy="0"/>
        </a:xfrm>
      </p:grpSpPr>
      <p:sp>
        <p:nvSpPr>
          <p:cNvPr id="1780" name="Google Shape;1780;p219"/>
          <p:cNvSpPr/>
          <p:nvPr/>
        </p:nvSpPr>
        <p:spPr>
          <a:xfrm>
            <a:off x="7621908" y="1363959"/>
            <a:ext cx="3793915" cy="345889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share your plans with your teacher/counsellor and add a message.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‘Send’ once you have completed your feedback request.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8F274B5-5C87-4915-BAC1-EBB52B1EC83E}"/>
              </a:ext>
            </a:extLst>
          </p:cNvPr>
          <p:cNvPicPr>
            <a:picLocks noChangeAspect="1"/>
          </p:cNvPicPr>
          <p:nvPr/>
        </p:nvPicPr>
        <p:blipFill>
          <a:blip r:embed="rId4"/>
          <a:stretch>
            <a:fillRect/>
          </a:stretch>
        </p:blipFill>
        <p:spPr>
          <a:xfrm>
            <a:off x="776177" y="1363959"/>
            <a:ext cx="6476667" cy="3450620"/>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43222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rtl="0">
              <a:lnSpc>
                <a:spcPct val="80000"/>
              </a:lnSpc>
              <a:spcBef>
                <a:spcPts val="0"/>
              </a:spcBef>
              <a:spcAft>
                <a:spcPts val="0"/>
              </a:spcAft>
              <a:buClr>
                <a:srgbClr val="595959"/>
              </a:buClr>
              <a:buSzPts val="2590"/>
              <a:buFont typeface="Calibri"/>
              <a:buNone/>
            </a:pPr>
            <a:endParaRPr dirty="0"/>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lang="en-GB" sz="1500" u="sng"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lang="en-GB"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Recording what you’ve done </a:t>
            </a:r>
            <a:endParaRPr sz="1050" dirty="0"/>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Exploring pathways</a:t>
            </a:r>
            <a:endParaRPr sz="1050" dirty="0"/>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Searching for opportunities</a:t>
            </a:r>
            <a:endParaRPr sz="1050" dirty="0"/>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Drafting application materials</a:t>
            </a:r>
            <a:endParaRPr sz="1050" dirty="0"/>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ea typeface="Calibri"/>
                <a:cs typeface="Calibri"/>
                <a:sym typeface="Calibri"/>
              </a:rPr>
              <a:t>Making applications</a:t>
            </a:r>
            <a:endParaRPr sz="1050" dirty="0"/>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dirty="0">
                <a:solidFill>
                  <a:srgbClr val="3F3F3F"/>
                </a:solidFill>
                <a:latin typeface="Calibri"/>
                <a:cs typeface="Calibri"/>
                <a:sym typeface="Calibri"/>
              </a:rPr>
              <a:t>Create an account</a:t>
            </a:r>
            <a:endParaRPr sz="1050" dirty="0"/>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lang="en-GB" sz="1500" dirty="0" err="1">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lang="en-GB"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14" action="ppaction://hlinksldjump">
                  <a:extLst>
                    <a:ext uri="{A12FA001-AC4F-418D-AE19-62706E023703}">
                      <ahyp:hlinkClr xmlns:ahyp="http://schemas.microsoft.com/office/drawing/2018/hyperlinkcolor" val="tx"/>
                    </a:ext>
                  </a:extLst>
                </a:hlinkClick>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sz="1500" u="sng"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lvl="0"/>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2668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185764"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Know-how library</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6908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194623" y="1637638"/>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Know-how library is filled with videos and guides to help you when you’re researching opportunities in the UK and internationally.</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You’ll also find guides on citizenship and wellbeing topics too!</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B4AEBEF2-08B1-4BE4-8499-CA2531D02584}"/>
              </a:ext>
            </a:extLst>
          </p:cNvPr>
          <p:cNvPicPr>
            <a:picLocks noChangeAspect="1"/>
          </p:cNvPicPr>
          <p:nvPr/>
        </p:nvPicPr>
        <p:blipFill>
          <a:blip r:embed="rId4"/>
          <a:stretch>
            <a:fillRect/>
          </a:stretch>
        </p:blipFill>
        <p:spPr>
          <a:xfrm>
            <a:off x="7623038" y="2576619"/>
            <a:ext cx="3276189" cy="1704761"/>
          </a:xfrm>
          <a:prstGeom prst="rect">
            <a:avLst/>
          </a:prstGeom>
        </p:spPr>
      </p:pic>
    </p:spTree>
    <p:extLst>
      <p:ext uri="{BB962C8B-B14F-4D97-AF65-F5344CB8AC3E}">
        <p14:creationId xmlns:p14="http://schemas.microsoft.com/office/powerpoint/2010/main" val="143075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6"/>
        <p:cNvGrpSpPr/>
        <p:nvPr/>
      </p:nvGrpSpPr>
      <p:grpSpPr>
        <a:xfrm>
          <a:off x="0" y="0"/>
          <a:ext cx="0" cy="0"/>
          <a:chOff x="0" y="0"/>
          <a:chExt cx="0" cy="0"/>
        </a:xfrm>
      </p:grpSpPr>
      <p:sp>
        <p:nvSpPr>
          <p:cNvPr id="317" name="Google Shape;317;p37"/>
          <p:cNvSpPr/>
          <p:nvPr/>
        </p:nvSpPr>
        <p:spPr>
          <a:xfrm>
            <a:off x="665018" y="5133108"/>
            <a:ext cx="11919240" cy="618801"/>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Choose a pathway, PSHE topic, or logistic you’re interested in…</a:t>
            </a:r>
          </a:p>
        </p:txBody>
      </p:sp>
      <p:pic>
        <p:nvPicPr>
          <p:cNvPr id="3" name="Picture 2">
            <a:extLst>
              <a:ext uri="{FF2B5EF4-FFF2-40B4-BE49-F238E27FC236}">
                <a16:creationId xmlns:a16="http://schemas.microsoft.com/office/drawing/2014/main" id="{5FF0B40F-DF3F-4615-B199-D2569C27E79A}"/>
              </a:ext>
            </a:extLst>
          </p:cNvPr>
          <p:cNvPicPr>
            <a:picLocks noChangeAspect="1"/>
          </p:cNvPicPr>
          <p:nvPr/>
        </p:nvPicPr>
        <p:blipFill>
          <a:blip r:embed="rId4"/>
          <a:stretch>
            <a:fillRect/>
          </a:stretch>
        </p:blipFill>
        <p:spPr>
          <a:xfrm>
            <a:off x="3729501" y="483475"/>
            <a:ext cx="4732998" cy="4745421"/>
          </a:xfrm>
          <a:prstGeom prst="rect">
            <a:avLst/>
          </a:prstGeom>
        </p:spPr>
      </p:pic>
    </p:spTree>
    <p:extLst>
      <p:ext uri="{BB962C8B-B14F-4D97-AF65-F5344CB8AC3E}">
        <p14:creationId xmlns:p14="http://schemas.microsoft.com/office/powerpoint/2010/main" val="2221138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16"/>
        <p:cNvGrpSpPr/>
        <p:nvPr/>
      </p:nvGrpSpPr>
      <p:grpSpPr>
        <a:xfrm>
          <a:off x="0" y="0"/>
          <a:ext cx="0" cy="0"/>
          <a:chOff x="0" y="0"/>
          <a:chExt cx="0" cy="0"/>
        </a:xfrm>
      </p:grpSpPr>
      <p:sp>
        <p:nvSpPr>
          <p:cNvPr id="317" name="Google Shape;317;p37"/>
          <p:cNvSpPr/>
          <p:nvPr/>
        </p:nvSpPr>
        <p:spPr>
          <a:xfrm>
            <a:off x="665018" y="5133108"/>
            <a:ext cx="11919240" cy="618801"/>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Or find a career area, subject area, or competency that you want to learn more about!</a:t>
            </a:r>
          </a:p>
        </p:txBody>
      </p:sp>
      <p:pic>
        <p:nvPicPr>
          <p:cNvPr id="4" name="Picture 3">
            <a:extLst>
              <a:ext uri="{FF2B5EF4-FFF2-40B4-BE49-F238E27FC236}">
                <a16:creationId xmlns:a16="http://schemas.microsoft.com/office/drawing/2014/main" id="{428822CA-6108-4003-9DCE-22C6E7B447A7}"/>
              </a:ext>
            </a:extLst>
          </p:cNvPr>
          <p:cNvPicPr>
            <a:picLocks noChangeAspect="1"/>
          </p:cNvPicPr>
          <p:nvPr/>
        </p:nvPicPr>
        <p:blipFill>
          <a:blip r:embed="rId4"/>
          <a:stretch>
            <a:fillRect/>
          </a:stretch>
        </p:blipFill>
        <p:spPr>
          <a:xfrm>
            <a:off x="2724150" y="634397"/>
            <a:ext cx="6743700" cy="4391025"/>
          </a:xfrm>
          <a:prstGeom prst="rect">
            <a:avLst/>
          </a:prstGeom>
        </p:spPr>
      </p:pic>
    </p:spTree>
    <p:extLst>
      <p:ext uri="{BB962C8B-B14F-4D97-AF65-F5344CB8AC3E}">
        <p14:creationId xmlns:p14="http://schemas.microsoft.com/office/powerpoint/2010/main" val="518354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59"/>
        <p:cNvGrpSpPr/>
        <p:nvPr/>
      </p:nvGrpSpPr>
      <p:grpSpPr>
        <a:xfrm>
          <a:off x="0" y="0"/>
          <a:ext cx="0" cy="0"/>
          <a:chOff x="0" y="0"/>
          <a:chExt cx="0" cy="0"/>
        </a:xfrm>
      </p:grpSpPr>
      <p:sp>
        <p:nvSpPr>
          <p:cNvPr id="361" name="Google Shape;361;p42"/>
          <p:cNvSpPr txBox="1"/>
          <p:nvPr/>
        </p:nvSpPr>
        <p:spPr>
          <a:xfrm>
            <a:off x="386400" y="5039590"/>
            <a:ext cx="11419200" cy="7164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Within each category, you’ll find a range of videos and guides to help you make the right choice of pathway for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grpSp>
        <p:nvGrpSpPr>
          <p:cNvPr id="6" name="Group 5">
            <a:extLst>
              <a:ext uri="{FF2B5EF4-FFF2-40B4-BE49-F238E27FC236}">
                <a16:creationId xmlns:a16="http://schemas.microsoft.com/office/drawing/2014/main" id="{C77BA6B7-DD96-4633-99BE-6729D06A8DC7}"/>
              </a:ext>
            </a:extLst>
          </p:cNvPr>
          <p:cNvGrpSpPr/>
          <p:nvPr/>
        </p:nvGrpSpPr>
        <p:grpSpPr>
          <a:xfrm>
            <a:off x="3278653" y="963990"/>
            <a:ext cx="5634694" cy="3696526"/>
            <a:chOff x="3278653" y="963990"/>
            <a:chExt cx="5634694" cy="3696526"/>
          </a:xfrm>
        </p:grpSpPr>
        <p:pic>
          <p:nvPicPr>
            <p:cNvPr id="3" name="Picture 2">
              <a:extLst>
                <a:ext uri="{FF2B5EF4-FFF2-40B4-BE49-F238E27FC236}">
                  <a16:creationId xmlns:a16="http://schemas.microsoft.com/office/drawing/2014/main" id="{47972C63-8074-4CE7-94A5-B5E0482CF5CB}"/>
                </a:ext>
              </a:extLst>
            </p:cNvPr>
            <p:cNvPicPr>
              <a:picLocks noChangeAspect="1"/>
            </p:cNvPicPr>
            <p:nvPr/>
          </p:nvPicPr>
          <p:blipFill>
            <a:blip r:embed="rId4"/>
            <a:stretch>
              <a:fillRect/>
            </a:stretch>
          </p:blipFill>
          <p:spPr>
            <a:xfrm>
              <a:off x="3278653" y="1690727"/>
              <a:ext cx="5634694" cy="2969789"/>
            </a:xfrm>
            <a:prstGeom prst="rect">
              <a:avLst/>
            </a:prstGeom>
          </p:spPr>
        </p:pic>
        <p:pic>
          <p:nvPicPr>
            <p:cNvPr id="5" name="Picture 4">
              <a:extLst>
                <a:ext uri="{FF2B5EF4-FFF2-40B4-BE49-F238E27FC236}">
                  <a16:creationId xmlns:a16="http://schemas.microsoft.com/office/drawing/2014/main" id="{05566235-457E-43A3-BB3E-12324CFA60ED}"/>
                </a:ext>
              </a:extLst>
            </p:cNvPr>
            <p:cNvPicPr>
              <a:picLocks noChangeAspect="1"/>
            </p:cNvPicPr>
            <p:nvPr/>
          </p:nvPicPr>
          <p:blipFill>
            <a:blip r:embed="rId5"/>
            <a:stretch>
              <a:fillRect/>
            </a:stretch>
          </p:blipFill>
          <p:spPr>
            <a:xfrm>
              <a:off x="3278653" y="963990"/>
              <a:ext cx="2333625" cy="695325"/>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66"/>
        <p:cNvGrpSpPr/>
        <p:nvPr/>
      </p:nvGrpSpPr>
      <p:grpSpPr>
        <a:xfrm>
          <a:off x="0" y="0"/>
          <a:ext cx="0" cy="0"/>
          <a:chOff x="0" y="0"/>
          <a:chExt cx="0" cy="0"/>
        </a:xfrm>
      </p:grpSpPr>
      <p:sp>
        <p:nvSpPr>
          <p:cNvPr id="368" name="Google Shape;368;p43"/>
          <p:cNvSpPr txBox="1"/>
          <p:nvPr/>
        </p:nvSpPr>
        <p:spPr>
          <a:xfrm>
            <a:off x="583780" y="4977245"/>
            <a:ext cx="11370300" cy="938645"/>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will also be recommended further guides based on what you have been reading and watching.</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3" name="Picture 2">
            <a:extLst>
              <a:ext uri="{FF2B5EF4-FFF2-40B4-BE49-F238E27FC236}">
                <a16:creationId xmlns:a16="http://schemas.microsoft.com/office/drawing/2014/main" id="{352FD185-8846-4070-8067-48881B679F47}"/>
              </a:ext>
            </a:extLst>
          </p:cNvPr>
          <p:cNvPicPr>
            <a:picLocks noChangeAspect="1"/>
          </p:cNvPicPr>
          <p:nvPr/>
        </p:nvPicPr>
        <p:blipFill>
          <a:blip r:embed="rId4"/>
          <a:stretch>
            <a:fillRect/>
          </a:stretch>
        </p:blipFill>
        <p:spPr>
          <a:xfrm>
            <a:off x="1612415" y="1240713"/>
            <a:ext cx="8967169" cy="33312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50304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80000"/>
              </a:lnSpc>
              <a:buClr>
                <a:srgbClr val="595959"/>
              </a:buClr>
              <a:buSzPts val="2590"/>
            </a:pPr>
            <a:r>
              <a:rPr lang="en-GB"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1) Exploring pathways</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Exploring pathways </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section to do some research into the options available to you after school.</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1" name="Google Shape;101;p15">
            <a:extLst>
              <a:ext uri="{FF2B5EF4-FFF2-40B4-BE49-F238E27FC236}">
                <a16:creationId xmlns:a16="http://schemas.microsoft.com/office/drawing/2014/main" id="{B43BE8F8-2B30-4546-897D-50F2498F85E6}"/>
              </a:ext>
            </a:extLst>
          </p:cNvPr>
          <p:cNvPicPr preferRelativeResize="0"/>
          <p:nvPr/>
        </p:nvPicPr>
        <p:blipFill rotWithShape="1">
          <a:blip r:embed="rId4">
            <a:alphaModFix/>
          </a:blip>
          <a:srcRect/>
          <a:stretch/>
        </p:blipFill>
        <p:spPr>
          <a:xfrm>
            <a:off x="1922333" y="2566870"/>
            <a:ext cx="2326723" cy="3300941"/>
          </a:xfrm>
          <a:prstGeom prst="rect">
            <a:avLst/>
          </a:prstGeom>
          <a:noFill/>
          <a:ln>
            <a:noFill/>
          </a:ln>
        </p:spPr>
      </p:pic>
      <p:sp>
        <p:nvSpPr>
          <p:cNvPr id="32" name="Google Shape;1208;p150">
            <a:extLst>
              <a:ext uri="{FF2B5EF4-FFF2-40B4-BE49-F238E27FC236}">
                <a16:creationId xmlns:a16="http://schemas.microsoft.com/office/drawing/2014/main" id="{1F91060E-5AC8-475C-A80F-1337DEAE7FFE}"/>
              </a:ext>
            </a:extLst>
          </p:cNvPr>
          <p:cNvSpPr txBox="1"/>
          <p:nvPr/>
        </p:nvSpPr>
        <p:spPr>
          <a:xfrm>
            <a:off x="8082918" y="1733617"/>
            <a:ext cx="2155629" cy="325810"/>
          </a:xfrm>
          <a:prstGeom prst="rect">
            <a:avLst/>
          </a:prstGeom>
          <a:solidFill>
            <a:srgbClr val="C898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Careers library</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1208;p150">
            <a:extLst>
              <a:ext uri="{FF2B5EF4-FFF2-40B4-BE49-F238E27FC236}">
                <a16:creationId xmlns:a16="http://schemas.microsoft.com/office/drawing/2014/main" id="{231BC7D5-8328-4E3F-A548-33F79D81CD00}"/>
              </a:ext>
            </a:extLst>
          </p:cNvPr>
          <p:cNvSpPr txBox="1"/>
          <p:nvPr/>
        </p:nvSpPr>
        <p:spPr>
          <a:xfrm>
            <a:off x="8086251" y="2173982"/>
            <a:ext cx="2155629"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Subjects</a:t>
            </a:r>
            <a:r>
              <a:rPr lang="en-GB"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 library</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1208;p150">
            <a:extLst>
              <a:ext uri="{FF2B5EF4-FFF2-40B4-BE49-F238E27FC236}">
                <a16:creationId xmlns:a16="http://schemas.microsoft.com/office/drawing/2014/main" id="{3047D090-650A-4D8E-8E69-02E5E9174467}"/>
              </a:ext>
            </a:extLst>
          </p:cNvPr>
          <p:cNvSpPr txBox="1"/>
          <p:nvPr/>
        </p:nvSpPr>
        <p:spPr>
          <a:xfrm>
            <a:off x="8086254" y="2606010"/>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Know-how</a:t>
            </a:r>
            <a:r>
              <a:rPr lang="en-GB"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 library</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1208;p150">
            <a:extLst>
              <a:ext uri="{FF2B5EF4-FFF2-40B4-BE49-F238E27FC236}">
                <a16:creationId xmlns:a16="http://schemas.microsoft.com/office/drawing/2014/main" id="{342712E6-F25B-40CE-A3CE-7A728066A956}"/>
              </a:ext>
            </a:extLst>
          </p:cNvPr>
          <p:cNvSpPr txBox="1"/>
          <p:nvPr/>
        </p:nvSpPr>
        <p:spPr>
          <a:xfrm>
            <a:off x="8086261" y="3038393"/>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MOOC</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1208;p150">
            <a:extLst>
              <a:ext uri="{FF2B5EF4-FFF2-40B4-BE49-F238E27FC236}">
                <a16:creationId xmlns:a16="http://schemas.microsoft.com/office/drawing/2014/main" id="{DC37069D-19D2-41A0-847E-95680A8B9F30}"/>
              </a:ext>
            </a:extLst>
          </p:cNvPr>
          <p:cNvSpPr txBox="1"/>
          <p:nvPr/>
        </p:nvSpPr>
        <p:spPr>
          <a:xfrm>
            <a:off x="8082917" y="3462653"/>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Personality profile</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1208;p150">
            <a:hlinkClick r:id="rId5" action="ppaction://hlinksldjump"/>
            <a:extLst>
              <a:ext uri="{FF2B5EF4-FFF2-40B4-BE49-F238E27FC236}">
                <a16:creationId xmlns:a16="http://schemas.microsoft.com/office/drawing/2014/main" id="{97327A92-50FC-4209-B34F-072063C217BC}"/>
              </a:ext>
            </a:extLst>
          </p:cNvPr>
          <p:cNvSpPr txBox="1"/>
          <p:nvPr/>
        </p:nvSpPr>
        <p:spPr>
          <a:xfrm>
            <a:off x="8081352" y="3886913"/>
            <a:ext cx="2155630"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Interests profile</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67317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MOOC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90367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89088" y="1001162"/>
            <a:ext cx="5989855" cy="3346754"/>
          </a:xfrm>
          <a:prstGeom prst="rect">
            <a:avLst/>
          </a:prstGeom>
          <a:noFill/>
          <a:ln>
            <a:noFill/>
          </a:ln>
        </p:spPr>
        <p:txBody>
          <a:bodyPr spcFirstLastPara="1" wrap="square" lIns="91425" tIns="91425" rIns="91425" bIns="91425" anchor="t" anchorCtr="0">
            <a:noAutofit/>
          </a:bodyPr>
          <a:lstStyle/>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 MOOC library allows you to explore free online courses aimed at unlimited participation and open access via the web.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These courses last 2-8 weeks and take about 2-6 hours to complete.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sym typeface="Calibri"/>
              </a:rPr>
              <a:t>They are a great way of expanding your personal statement or background knowledge!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F145A6C-14F1-4905-AC19-3C742E4DC717}"/>
              </a:ext>
            </a:extLst>
          </p:cNvPr>
          <p:cNvPicPr>
            <a:picLocks noChangeAspect="1"/>
          </p:cNvPicPr>
          <p:nvPr/>
        </p:nvPicPr>
        <p:blipFill>
          <a:blip r:embed="rId4"/>
          <a:stretch>
            <a:fillRect/>
          </a:stretch>
        </p:blipFill>
        <p:spPr>
          <a:xfrm>
            <a:off x="7710323" y="2510084"/>
            <a:ext cx="3625655" cy="1837832"/>
          </a:xfrm>
          <a:prstGeom prst="rect">
            <a:avLst/>
          </a:prstGeom>
        </p:spPr>
      </p:pic>
    </p:spTree>
    <p:extLst>
      <p:ext uri="{BB962C8B-B14F-4D97-AF65-F5344CB8AC3E}">
        <p14:creationId xmlns:p14="http://schemas.microsoft.com/office/powerpoint/2010/main" val="519450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00"/>
        <p:cNvGrpSpPr/>
        <p:nvPr/>
      </p:nvGrpSpPr>
      <p:grpSpPr>
        <a:xfrm>
          <a:off x="0" y="0"/>
          <a:ext cx="0" cy="0"/>
          <a:chOff x="0" y="0"/>
          <a:chExt cx="0" cy="0"/>
        </a:xfrm>
      </p:grpSpPr>
      <p:sp>
        <p:nvSpPr>
          <p:cNvPr id="401" name="Google Shape;401;p47"/>
          <p:cNvSpPr/>
          <p:nvPr/>
        </p:nvSpPr>
        <p:spPr>
          <a:xfrm>
            <a:off x="5338512" y="835609"/>
            <a:ext cx="6242016" cy="48190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browse by topic and sort the list alphabetically or by the number of courses offered at the moment.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even search by a particular career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(e.g. accountant/engineer) or interest by typing into the search bar.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 maximum of 10 topics that interest you can then be selected. Click ‘next’ to continue.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spcBef>
                <a:spcPts val="0"/>
              </a:spcBef>
              <a:spcAft>
                <a:spcPts val="0"/>
              </a:spcAft>
              <a:buNone/>
            </a:pPr>
            <a:endParaRPr sz="2600" dirty="0">
              <a:solidFill>
                <a:srgbClr val="4BC7C8"/>
              </a:solidFill>
              <a:latin typeface="Calibri"/>
              <a:ea typeface="Calibri"/>
              <a:cs typeface="Calibri"/>
              <a:sym typeface="Calibri"/>
            </a:endParaRPr>
          </a:p>
        </p:txBody>
      </p:sp>
      <p:pic>
        <p:nvPicPr>
          <p:cNvPr id="402" name="Google Shape;402;p47"/>
          <p:cNvPicPr preferRelativeResize="0"/>
          <p:nvPr/>
        </p:nvPicPr>
        <p:blipFill rotWithShape="1">
          <a:blip r:embed="rId4">
            <a:alphaModFix/>
          </a:blip>
          <a:srcRect/>
          <a:stretch/>
        </p:blipFill>
        <p:spPr>
          <a:xfrm>
            <a:off x="859190" y="605665"/>
            <a:ext cx="3712810" cy="5049005"/>
          </a:xfrm>
          <a:prstGeom prst="rect">
            <a:avLst/>
          </a:prstGeom>
          <a:noFill/>
          <a:ln w="9525" cap="flat" cmpd="sng">
            <a:no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07"/>
        <p:cNvGrpSpPr/>
        <p:nvPr/>
      </p:nvGrpSpPr>
      <p:grpSpPr>
        <a:xfrm>
          <a:off x="0" y="0"/>
          <a:ext cx="0" cy="0"/>
          <a:chOff x="0" y="0"/>
          <a:chExt cx="0" cy="0"/>
        </a:xfrm>
      </p:grpSpPr>
      <p:sp>
        <p:nvSpPr>
          <p:cNvPr id="408" name="Google Shape;408;p48"/>
          <p:cNvSpPr/>
          <p:nvPr/>
        </p:nvSpPr>
        <p:spPr>
          <a:xfrm>
            <a:off x="8054952" y="1305766"/>
            <a:ext cx="3905754" cy="397031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Longlist page shows you all the current MOOCs for your chosen topics, sorted into three columns.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rank and filter courses to find the ones you’re most interested in.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6715A02-03F3-40CC-8D83-C81590E68609}"/>
              </a:ext>
            </a:extLst>
          </p:cNvPr>
          <p:cNvPicPr>
            <a:picLocks noChangeAspect="1"/>
          </p:cNvPicPr>
          <p:nvPr/>
        </p:nvPicPr>
        <p:blipFill>
          <a:blip r:embed="rId4"/>
          <a:stretch>
            <a:fillRect/>
          </a:stretch>
        </p:blipFill>
        <p:spPr>
          <a:xfrm>
            <a:off x="385841" y="1652608"/>
            <a:ext cx="7502415" cy="32977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19"/>
        <p:cNvGrpSpPr/>
        <p:nvPr/>
      </p:nvGrpSpPr>
      <p:grpSpPr>
        <a:xfrm>
          <a:off x="0" y="0"/>
          <a:ext cx="0" cy="0"/>
          <a:chOff x="0" y="0"/>
          <a:chExt cx="0" cy="0"/>
        </a:xfrm>
      </p:grpSpPr>
      <p:sp>
        <p:nvSpPr>
          <p:cNvPr id="420" name="Google Shape;420;p50"/>
          <p:cNvSpPr/>
          <p:nvPr/>
        </p:nvSpPr>
        <p:spPr>
          <a:xfrm>
            <a:off x="6993913" y="657524"/>
            <a:ext cx="4612732" cy="526297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Shortlist page allows you to see lots of information about each course. </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any point, you can go back to the Longlist to add in more courses. You can also delete courses from the Shortlist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you’re happy with the MOOCs on your shortlist, click ‘save’.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21" name="Google Shape;421;p50"/>
          <p:cNvPicPr preferRelativeResize="0"/>
          <p:nvPr/>
        </p:nvPicPr>
        <p:blipFill rotWithShape="1">
          <a:blip r:embed="rId4">
            <a:alphaModFix/>
          </a:blip>
          <a:srcRect/>
          <a:stretch/>
        </p:blipFill>
        <p:spPr>
          <a:xfrm>
            <a:off x="426026" y="612845"/>
            <a:ext cx="6059495" cy="5100099"/>
          </a:xfrm>
          <a:prstGeom prst="rect">
            <a:avLst/>
          </a:prstGeom>
          <a:noFill/>
          <a:ln w="9525" cap="flat" cmpd="sng">
            <a:no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25"/>
        <p:cNvGrpSpPr/>
        <p:nvPr/>
      </p:nvGrpSpPr>
      <p:grpSpPr>
        <a:xfrm>
          <a:off x="0" y="0"/>
          <a:ext cx="0" cy="0"/>
          <a:chOff x="0" y="0"/>
          <a:chExt cx="0" cy="0"/>
        </a:xfrm>
      </p:grpSpPr>
      <p:pic>
        <p:nvPicPr>
          <p:cNvPr id="426" name="Google Shape;426;p51"/>
          <p:cNvPicPr preferRelativeResize="0"/>
          <p:nvPr/>
        </p:nvPicPr>
        <p:blipFill rotWithShape="1">
          <a:blip r:embed="rId4">
            <a:alphaModFix/>
          </a:blip>
          <a:srcRect/>
          <a:stretch/>
        </p:blipFill>
        <p:spPr>
          <a:xfrm>
            <a:off x="1010092" y="903889"/>
            <a:ext cx="5411671" cy="4614410"/>
          </a:xfrm>
          <a:prstGeom prst="rect">
            <a:avLst/>
          </a:prstGeom>
          <a:noFill/>
          <a:ln w="9525" cap="flat" cmpd="sng">
            <a:noFill/>
            <a:prstDash val="solid"/>
            <a:round/>
            <a:headEnd type="none" w="sm" len="sm"/>
            <a:tailEnd type="none" w="sm" len="sm"/>
          </a:ln>
        </p:spPr>
      </p:pic>
      <p:sp>
        <p:nvSpPr>
          <p:cNvPr id="427" name="Google Shape;427;p51"/>
          <p:cNvSpPr/>
          <p:nvPr/>
        </p:nvSpPr>
        <p:spPr>
          <a:xfrm>
            <a:off x="6944115" y="1302353"/>
            <a:ext cx="4593257" cy="452175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Afterwards, a copy of your shortlist will be emailed to you and your tutor. Click here to view it straight away or download.</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page also shows you some handy links, including why you should consider taking a MOOC!</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1CA253AE-EBC7-4ADE-8846-877DFB17FE10}"/>
              </a:ext>
            </a:extLst>
          </p:cNvPr>
          <p:cNvSpPr txBox="1"/>
          <p:nvPr/>
        </p:nvSpPr>
        <p:spPr>
          <a:xfrm flipV="1">
            <a:off x="1850065" y="2232836"/>
            <a:ext cx="2573079" cy="438584"/>
          </a:xfrm>
          <a:prstGeom prst="rect">
            <a:avLst/>
          </a:prstGeom>
          <a:noFill/>
          <a:ln w="57150">
            <a:solidFill>
              <a:srgbClr val="3DCB9A"/>
            </a:solidFill>
          </a:ln>
        </p:spPr>
        <p:txBody>
          <a:bodyPr wrap="square" rtlCol="0">
            <a:spAutoFit/>
          </a:bodyPr>
          <a:lstStyle/>
          <a:p>
            <a:endParaRPr lang="en-GB" dirty="0"/>
          </a:p>
        </p:txBody>
      </p:sp>
      <p:sp>
        <p:nvSpPr>
          <p:cNvPr id="6" name="TextBox 5">
            <a:extLst>
              <a:ext uri="{FF2B5EF4-FFF2-40B4-BE49-F238E27FC236}">
                <a16:creationId xmlns:a16="http://schemas.microsoft.com/office/drawing/2014/main" id="{BE113D99-37FC-40D5-A07A-75B68EA7D92E}"/>
              </a:ext>
            </a:extLst>
          </p:cNvPr>
          <p:cNvSpPr txBox="1"/>
          <p:nvPr/>
        </p:nvSpPr>
        <p:spPr>
          <a:xfrm flipV="1">
            <a:off x="2070199" y="2990416"/>
            <a:ext cx="2919490" cy="768784"/>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51"/>
        <p:cNvGrpSpPr/>
        <p:nvPr/>
      </p:nvGrpSpPr>
      <p:grpSpPr>
        <a:xfrm>
          <a:off x="0" y="0"/>
          <a:ext cx="0" cy="0"/>
          <a:chOff x="0" y="0"/>
          <a:chExt cx="0" cy="0"/>
        </a:xfrm>
      </p:grpSpPr>
      <p:sp>
        <p:nvSpPr>
          <p:cNvPr id="752" name="Google Shape;752;p93"/>
          <p:cNvSpPr/>
          <p:nvPr/>
        </p:nvSpPr>
        <p:spPr>
          <a:xfrm>
            <a:off x="586414" y="4767316"/>
            <a:ext cx="10471623" cy="892552"/>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make as many MOOC shortlists as you like! And you can view them anytime by clicking on the ‘Favourites’ tab. </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6F0CD2A7-EEBD-47EA-916E-021BB64ED469}"/>
              </a:ext>
            </a:extLst>
          </p:cNvPr>
          <p:cNvPicPr>
            <a:picLocks noChangeAspect="1"/>
          </p:cNvPicPr>
          <p:nvPr/>
        </p:nvPicPr>
        <p:blipFill>
          <a:blip r:embed="rId4"/>
          <a:stretch>
            <a:fillRect/>
          </a:stretch>
        </p:blipFill>
        <p:spPr>
          <a:xfrm>
            <a:off x="741964" y="2016098"/>
            <a:ext cx="3625655" cy="1837832"/>
          </a:xfrm>
          <a:prstGeom prst="rect">
            <a:avLst/>
          </a:prstGeom>
        </p:spPr>
      </p:pic>
      <p:grpSp>
        <p:nvGrpSpPr>
          <p:cNvPr id="10" name="Group 9">
            <a:extLst>
              <a:ext uri="{FF2B5EF4-FFF2-40B4-BE49-F238E27FC236}">
                <a16:creationId xmlns:a16="http://schemas.microsoft.com/office/drawing/2014/main" id="{94865C4C-4A3E-498F-BBB7-F26379F871DC}"/>
              </a:ext>
            </a:extLst>
          </p:cNvPr>
          <p:cNvGrpSpPr/>
          <p:nvPr/>
        </p:nvGrpSpPr>
        <p:grpSpPr>
          <a:xfrm>
            <a:off x="4828542" y="1397876"/>
            <a:ext cx="6387040" cy="3342315"/>
            <a:chOff x="4828542" y="1397876"/>
            <a:chExt cx="6387040" cy="3342315"/>
          </a:xfrm>
        </p:grpSpPr>
        <p:pic>
          <p:nvPicPr>
            <p:cNvPr id="5" name="Picture 4">
              <a:extLst>
                <a:ext uri="{FF2B5EF4-FFF2-40B4-BE49-F238E27FC236}">
                  <a16:creationId xmlns:a16="http://schemas.microsoft.com/office/drawing/2014/main" id="{CA0DAABF-E439-45E0-8B89-3A8BC0547D8C}"/>
                </a:ext>
              </a:extLst>
            </p:cNvPr>
            <p:cNvPicPr>
              <a:picLocks noChangeAspect="1"/>
            </p:cNvPicPr>
            <p:nvPr/>
          </p:nvPicPr>
          <p:blipFill>
            <a:blip r:embed="rId5"/>
            <a:stretch>
              <a:fillRect/>
            </a:stretch>
          </p:blipFill>
          <p:spPr>
            <a:xfrm>
              <a:off x="4860841" y="2644202"/>
              <a:ext cx="6322441" cy="2095989"/>
            </a:xfrm>
            <a:prstGeom prst="rect">
              <a:avLst/>
            </a:prstGeom>
          </p:spPr>
        </p:pic>
        <p:pic>
          <p:nvPicPr>
            <p:cNvPr id="9" name="Picture 8">
              <a:extLst>
                <a:ext uri="{FF2B5EF4-FFF2-40B4-BE49-F238E27FC236}">
                  <a16:creationId xmlns:a16="http://schemas.microsoft.com/office/drawing/2014/main" id="{A1411DFC-4021-452F-BAE2-AE5ED770239B}"/>
                </a:ext>
              </a:extLst>
            </p:cNvPr>
            <p:cNvPicPr>
              <a:picLocks noChangeAspect="1"/>
            </p:cNvPicPr>
            <p:nvPr/>
          </p:nvPicPr>
          <p:blipFill>
            <a:blip r:embed="rId6"/>
            <a:stretch>
              <a:fillRect/>
            </a:stretch>
          </p:blipFill>
          <p:spPr>
            <a:xfrm>
              <a:off x="4828542" y="1397876"/>
              <a:ext cx="6387040" cy="1219201"/>
            </a:xfrm>
            <a:prstGeom prst="rect">
              <a:avLst/>
            </a:prstGeom>
          </p:spPr>
        </p:pic>
        <p:sp>
          <p:nvSpPr>
            <p:cNvPr id="12" name="TextBox 11">
              <a:extLst>
                <a:ext uri="{FF2B5EF4-FFF2-40B4-BE49-F238E27FC236}">
                  <a16:creationId xmlns:a16="http://schemas.microsoft.com/office/drawing/2014/main" id="{93516CBB-7B70-47E4-9C24-2A961480AB60}"/>
                </a:ext>
              </a:extLst>
            </p:cNvPr>
            <p:cNvSpPr txBox="1"/>
            <p:nvPr/>
          </p:nvSpPr>
          <p:spPr>
            <a:xfrm flipV="1">
              <a:off x="7756296" y="1418725"/>
              <a:ext cx="799125" cy="357523"/>
            </a:xfrm>
            <a:prstGeom prst="rect">
              <a:avLst/>
            </a:prstGeom>
            <a:noFill/>
            <a:ln w="57150">
              <a:solidFill>
                <a:srgbClr val="3DCB9A"/>
              </a:solidFill>
            </a:ln>
          </p:spPr>
          <p:txBody>
            <a:bodyPr wrap="square" rtlCol="0">
              <a:spAutoFit/>
            </a:bodyPr>
            <a:lstStyle/>
            <a:p>
              <a:endParaRPr lang="en-GB" dirty="0"/>
            </a:p>
          </p:txBody>
        </p:sp>
      </p:grpSp>
    </p:spTree>
    <p:extLst>
      <p:ext uri="{BB962C8B-B14F-4D97-AF65-F5344CB8AC3E}">
        <p14:creationId xmlns:p14="http://schemas.microsoft.com/office/powerpoint/2010/main" val="335723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875478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185764"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Personality profile</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6762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73907" y="1543045"/>
            <a:ext cx="5989855" cy="485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Personality profile features a personality quiz.</a:t>
            </a:r>
          </a:p>
          <a:p>
            <a:pPr marL="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results of this quiz can then be used to search for careers and university subjects that are associated to your personality type!</a:t>
            </a:r>
          </a:p>
          <a:p>
            <a:pPr marL="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C78A09F6-D616-4498-BEA7-DE01C5DDEA1C}"/>
              </a:ext>
            </a:extLst>
          </p:cNvPr>
          <p:cNvPicPr>
            <a:picLocks noChangeAspect="1"/>
          </p:cNvPicPr>
          <p:nvPr/>
        </p:nvPicPr>
        <p:blipFill>
          <a:blip r:embed="rId4"/>
          <a:stretch>
            <a:fillRect/>
          </a:stretch>
        </p:blipFill>
        <p:spPr>
          <a:xfrm>
            <a:off x="7525077" y="2364828"/>
            <a:ext cx="3044867" cy="1593957"/>
          </a:xfrm>
          <a:prstGeom prst="rect">
            <a:avLst/>
          </a:prstGeom>
        </p:spPr>
      </p:pic>
    </p:spTree>
    <p:extLst>
      <p:ext uri="{BB962C8B-B14F-4D97-AF65-F5344CB8AC3E}">
        <p14:creationId xmlns:p14="http://schemas.microsoft.com/office/powerpoint/2010/main" val="170943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80000"/>
              </a:lnSpc>
              <a:buClr>
                <a:srgbClr val="595959"/>
              </a:buClr>
              <a:buSzPts val="2590"/>
            </a:pPr>
            <a:r>
              <a:rPr lang="en-US"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2) Recording what you have done</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this section to get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Recording what you have done</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 using guidance and examples and preparing yourself for making applications.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0" name="Google Shape;119;p16">
            <a:extLst>
              <a:ext uri="{FF2B5EF4-FFF2-40B4-BE49-F238E27FC236}">
                <a16:creationId xmlns:a16="http://schemas.microsoft.com/office/drawing/2014/main" id="{45F6CA8D-5BC0-4C36-B28B-027F1279D815}"/>
              </a:ext>
            </a:extLst>
          </p:cNvPr>
          <p:cNvPicPr preferRelativeResize="0"/>
          <p:nvPr/>
        </p:nvPicPr>
        <p:blipFill>
          <a:blip r:embed="rId4"/>
          <a:srcRect/>
          <a:stretch/>
        </p:blipFill>
        <p:spPr>
          <a:xfrm>
            <a:off x="1274487" y="3094838"/>
            <a:ext cx="3237342" cy="2727542"/>
          </a:xfrm>
          <a:prstGeom prst="rect">
            <a:avLst/>
          </a:prstGeom>
          <a:noFill/>
          <a:ln w="9525" cap="flat" cmpd="sng">
            <a:noFill/>
            <a:prstDash val="solid"/>
            <a:round/>
            <a:headEnd type="none" w="sm" len="sm"/>
            <a:tailEnd type="none" w="sm" len="sm"/>
          </a:ln>
        </p:spPr>
      </p:pic>
      <p:sp>
        <p:nvSpPr>
          <p:cNvPr id="21" name="Google Shape;1208;p150">
            <a:extLst>
              <a:ext uri="{FF2B5EF4-FFF2-40B4-BE49-F238E27FC236}">
                <a16:creationId xmlns:a16="http://schemas.microsoft.com/office/drawing/2014/main" id="{A3E2597A-4B27-439C-A43C-0CB7B1EEE56A}"/>
              </a:ext>
            </a:extLst>
          </p:cNvPr>
          <p:cNvSpPr txBox="1"/>
          <p:nvPr/>
        </p:nvSpPr>
        <p:spPr>
          <a:xfrm>
            <a:off x="8082919" y="1734468"/>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Activities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1208;p150">
            <a:extLst>
              <a:ext uri="{FF2B5EF4-FFF2-40B4-BE49-F238E27FC236}">
                <a16:creationId xmlns:a16="http://schemas.microsoft.com/office/drawing/2014/main" id="{3582AD44-4A20-44AC-8EC4-D13155EC60A1}"/>
              </a:ext>
            </a:extLst>
          </p:cNvPr>
          <p:cNvSpPr txBox="1"/>
          <p:nvPr/>
        </p:nvSpPr>
        <p:spPr>
          <a:xfrm>
            <a:off x="8082919" y="2165546"/>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Competencies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1208;p150">
            <a:extLst>
              <a:ext uri="{FF2B5EF4-FFF2-40B4-BE49-F238E27FC236}">
                <a16:creationId xmlns:a16="http://schemas.microsoft.com/office/drawing/2014/main" id="{9700E2A6-0736-43ED-BAB4-6485770AA2BF}"/>
              </a:ext>
            </a:extLst>
          </p:cNvPr>
          <p:cNvSpPr txBox="1"/>
          <p:nvPr/>
        </p:nvSpPr>
        <p:spPr>
          <a:xfrm>
            <a:off x="8082918" y="2597686"/>
            <a:ext cx="2155629"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Interactions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43423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2BD27ADC-5B8D-4FC7-AE85-5B4FEC5229AA}"/>
              </a:ext>
            </a:extLst>
          </p:cNvPr>
          <p:cNvSpPr txBox="1"/>
          <p:nvPr/>
        </p:nvSpPr>
        <p:spPr>
          <a:xfrm>
            <a:off x="386400" y="5302389"/>
            <a:ext cx="11419200" cy="504818"/>
          </a:xfrm>
          <a:prstGeom prst="rect">
            <a:avLst/>
          </a:prstGeom>
          <a:noFill/>
        </p:spPr>
        <p:txBody>
          <a:bodyPr wrap="square" rtlCol="0">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There are 56 questions in the quiz. They can be completed in 12 minutes. </a:t>
            </a:r>
            <a:endParaRPr lang="en-GB"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943161E2-5F38-43DE-86E9-D70733A0CD3C}"/>
              </a:ext>
            </a:extLst>
          </p:cNvPr>
          <p:cNvPicPr>
            <a:picLocks noChangeAspect="1"/>
          </p:cNvPicPr>
          <p:nvPr/>
        </p:nvPicPr>
        <p:blipFill>
          <a:blip r:embed="rId4"/>
          <a:stretch>
            <a:fillRect/>
          </a:stretch>
        </p:blipFill>
        <p:spPr>
          <a:xfrm>
            <a:off x="2226050" y="600879"/>
            <a:ext cx="7739900" cy="4701510"/>
          </a:xfrm>
          <a:prstGeom prst="rect">
            <a:avLst/>
          </a:prstGeom>
        </p:spPr>
      </p:pic>
    </p:spTree>
    <p:extLst>
      <p:ext uri="{BB962C8B-B14F-4D97-AF65-F5344CB8AC3E}">
        <p14:creationId xmlns:p14="http://schemas.microsoft.com/office/powerpoint/2010/main" val="9542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00"/>
        <p:cNvGrpSpPr/>
        <p:nvPr/>
      </p:nvGrpSpPr>
      <p:grpSpPr>
        <a:xfrm>
          <a:off x="0" y="0"/>
          <a:ext cx="0" cy="0"/>
          <a:chOff x="0" y="0"/>
          <a:chExt cx="0" cy="0"/>
        </a:xfrm>
      </p:grpSpPr>
      <p:pic>
        <p:nvPicPr>
          <p:cNvPr id="2" name="Picture 1">
            <a:extLst>
              <a:ext uri="{FF2B5EF4-FFF2-40B4-BE49-F238E27FC236}">
                <a16:creationId xmlns:a16="http://schemas.microsoft.com/office/drawing/2014/main" id="{3228712D-46E4-42BE-AD5A-B70AE183D185}"/>
              </a:ext>
            </a:extLst>
          </p:cNvPr>
          <p:cNvPicPr>
            <a:picLocks noChangeAspect="1"/>
          </p:cNvPicPr>
          <p:nvPr/>
        </p:nvPicPr>
        <p:blipFill>
          <a:blip r:embed="rId4"/>
          <a:srcRect/>
          <a:stretch/>
        </p:blipFill>
        <p:spPr>
          <a:xfrm>
            <a:off x="2710752" y="581891"/>
            <a:ext cx="6770495" cy="3929370"/>
          </a:xfrm>
          <a:prstGeom prst="rect">
            <a:avLst/>
          </a:prstGeom>
        </p:spPr>
      </p:pic>
      <p:sp>
        <p:nvSpPr>
          <p:cNvPr id="5" name="TextBox 4">
            <a:extLst>
              <a:ext uri="{FF2B5EF4-FFF2-40B4-BE49-F238E27FC236}">
                <a16:creationId xmlns:a16="http://schemas.microsoft.com/office/drawing/2014/main" id="{2BD27ADC-5B8D-4FC7-AE85-5B4FEC5229AA}"/>
              </a:ext>
            </a:extLst>
          </p:cNvPr>
          <p:cNvSpPr txBox="1"/>
          <p:nvPr/>
        </p:nvSpPr>
        <p:spPr>
          <a:xfrm>
            <a:off x="642503" y="4734403"/>
            <a:ext cx="10906991" cy="966483"/>
          </a:xfrm>
          <a:prstGeom prst="rect">
            <a:avLst/>
          </a:prstGeom>
          <a:noFill/>
        </p:spPr>
        <p:txBody>
          <a:bodyPr wrap="square" rtlCol="0">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A personality profile will then be created based on your answers. You can then use this as a category to explore careers or subjects commonly associated with that personality type.  </a:t>
            </a:r>
            <a:endParaRPr lang="en-GB"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89F02216-5408-4DCA-9385-4557BB7285D0}"/>
              </a:ext>
            </a:extLst>
          </p:cNvPr>
          <p:cNvSpPr txBox="1"/>
          <p:nvPr/>
        </p:nvSpPr>
        <p:spPr>
          <a:xfrm flipV="1">
            <a:off x="4338083" y="3262196"/>
            <a:ext cx="1839433" cy="834656"/>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1965460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D3FE60-9783-4A32-802F-881A3C2710AA}"/>
              </a:ext>
            </a:extLst>
          </p:cNvPr>
          <p:cNvPicPr>
            <a:picLocks noChangeAspect="1"/>
          </p:cNvPicPr>
          <p:nvPr/>
        </p:nvPicPr>
        <p:blipFill>
          <a:blip r:embed="rId3"/>
          <a:stretch>
            <a:fillRect/>
          </a:stretch>
        </p:blipFill>
        <p:spPr>
          <a:xfrm>
            <a:off x="1277816" y="799442"/>
            <a:ext cx="5711640" cy="4743302"/>
          </a:xfrm>
          <a:prstGeom prst="rect">
            <a:avLst/>
          </a:prstGeom>
        </p:spPr>
      </p:pic>
      <p:sp>
        <p:nvSpPr>
          <p:cNvPr id="3" name="TextBox 2">
            <a:extLst>
              <a:ext uri="{FF2B5EF4-FFF2-40B4-BE49-F238E27FC236}">
                <a16:creationId xmlns:a16="http://schemas.microsoft.com/office/drawing/2014/main" id="{44B7134B-A660-429A-929E-678E651286B6}"/>
              </a:ext>
            </a:extLst>
          </p:cNvPr>
          <p:cNvSpPr txBox="1"/>
          <p:nvPr/>
        </p:nvSpPr>
        <p:spPr>
          <a:xfrm>
            <a:off x="7423742" y="1072024"/>
            <a:ext cx="4224225" cy="4198137"/>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If you click on ‘More’, you will see a more detailed descripted of your personality type as well as some unscientific information such as which famous person has the same personality type to you!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 will also be shown which frog you’re most like!</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8458948-75AF-4AC5-867D-A38BD5675067}"/>
              </a:ext>
            </a:extLst>
          </p:cNvPr>
          <p:cNvSpPr txBox="1"/>
          <p:nvPr/>
        </p:nvSpPr>
        <p:spPr>
          <a:xfrm flipV="1">
            <a:off x="3623734" y="1257739"/>
            <a:ext cx="609600" cy="273080"/>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3599703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9CCD1-B643-46AD-A74C-5AF907E70D0A}"/>
              </a:ext>
            </a:extLst>
          </p:cNvPr>
          <p:cNvPicPr>
            <a:picLocks noChangeAspect="1"/>
          </p:cNvPicPr>
          <p:nvPr/>
        </p:nvPicPr>
        <p:blipFill>
          <a:blip r:embed="rId3"/>
          <a:stretch>
            <a:fillRect/>
          </a:stretch>
        </p:blipFill>
        <p:spPr>
          <a:xfrm>
            <a:off x="1579417" y="706582"/>
            <a:ext cx="4378819" cy="4936123"/>
          </a:xfrm>
          <a:prstGeom prst="rect">
            <a:avLst/>
          </a:prstGeom>
        </p:spPr>
      </p:pic>
      <p:sp>
        <p:nvSpPr>
          <p:cNvPr id="3" name="TextBox 2">
            <a:extLst>
              <a:ext uri="{FF2B5EF4-FFF2-40B4-BE49-F238E27FC236}">
                <a16:creationId xmlns:a16="http://schemas.microsoft.com/office/drawing/2014/main" id="{428A2688-260F-4E5C-A815-E7841F332DAC}"/>
              </a:ext>
            </a:extLst>
          </p:cNvPr>
          <p:cNvSpPr txBox="1"/>
          <p:nvPr/>
        </p:nvSpPr>
        <p:spPr>
          <a:xfrm>
            <a:off x="6670964" y="1641764"/>
            <a:ext cx="4665518" cy="2813142"/>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If you scroll further down the page, you will be able to view the letters that make up your personality type in more detail, with percentages to show where you personality type lies on a scale. </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80954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D910FD-31F8-4627-8BC3-D88FCB95E22B}"/>
              </a:ext>
            </a:extLst>
          </p:cNvPr>
          <p:cNvPicPr>
            <a:picLocks noChangeAspect="1"/>
          </p:cNvPicPr>
          <p:nvPr/>
        </p:nvPicPr>
        <p:blipFill>
          <a:blip r:embed="rId3"/>
          <a:stretch>
            <a:fillRect/>
          </a:stretch>
        </p:blipFill>
        <p:spPr>
          <a:xfrm>
            <a:off x="2200275" y="781972"/>
            <a:ext cx="7791450" cy="2969981"/>
          </a:xfrm>
          <a:prstGeom prst="rect">
            <a:avLst/>
          </a:prstGeom>
        </p:spPr>
      </p:pic>
      <p:sp>
        <p:nvSpPr>
          <p:cNvPr id="4" name="TextBox 3">
            <a:extLst>
              <a:ext uri="{FF2B5EF4-FFF2-40B4-BE49-F238E27FC236}">
                <a16:creationId xmlns:a16="http://schemas.microsoft.com/office/drawing/2014/main" id="{70CD17CB-A575-4837-B2B1-3E499BA7DF41}"/>
              </a:ext>
            </a:extLst>
          </p:cNvPr>
          <p:cNvSpPr txBox="1"/>
          <p:nvPr/>
        </p:nvSpPr>
        <p:spPr>
          <a:xfrm>
            <a:off x="895350" y="4019139"/>
            <a:ext cx="10401300" cy="1889813"/>
          </a:xfrm>
          <a:prstGeom prst="rect">
            <a:avLst/>
          </a:prstGeom>
          <a:noFill/>
        </p:spPr>
        <p:txBody>
          <a:bodyPr wrap="square" rtlCol="0">
            <a:spAutoFit/>
          </a:bodyPr>
          <a:lstStyle/>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After the quiz, you’ll have the option to share your personality profile on social media, email it to anyone you like, or send it to a teacher for them to take a look. </a:t>
            </a:r>
          </a:p>
          <a:p>
            <a:pPr>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You’re also able to download it and place it in your Locker.</a:t>
            </a: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1466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1285224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603453"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Interests profile</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49018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D17CB-A575-4837-B2B1-3E499BA7DF41}"/>
              </a:ext>
            </a:extLst>
          </p:cNvPr>
          <p:cNvSpPr txBox="1"/>
          <p:nvPr/>
        </p:nvSpPr>
        <p:spPr>
          <a:xfrm>
            <a:off x="1063598" y="837026"/>
            <a:ext cx="5132376" cy="4659802"/>
          </a:xfrm>
          <a:prstGeom prst="rect">
            <a:avLst/>
          </a:prstGeom>
          <a:noFill/>
        </p:spPr>
        <p:txBody>
          <a:bodyPr wrap="square" rtlCol="0">
            <a:spAutoFit/>
          </a:bodyPr>
          <a:lstStyle/>
          <a:p>
            <a:pPr>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Interests profile tool features an interests quiz based on Holland’s theory.</a:t>
            </a:r>
          </a:p>
          <a:p>
            <a:pPr>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theory is that the careers you’re likely to enjoy will be linked to your personality.</a:t>
            </a:r>
          </a:p>
          <a:p>
            <a:pPr>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The results of this quiz will help you to explore careers and subjects best-suited to your personality. You might find some that you’ve never thought of before!</a:t>
            </a:r>
          </a:p>
        </p:txBody>
      </p:sp>
      <p:pic>
        <p:nvPicPr>
          <p:cNvPr id="5" name="Picture 4">
            <a:extLst>
              <a:ext uri="{FF2B5EF4-FFF2-40B4-BE49-F238E27FC236}">
                <a16:creationId xmlns:a16="http://schemas.microsoft.com/office/drawing/2014/main" id="{BBE96D65-938F-4A3A-B0B7-9E552ADD26A5}"/>
              </a:ext>
            </a:extLst>
          </p:cNvPr>
          <p:cNvPicPr>
            <a:picLocks noChangeAspect="1"/>
          </p:cNvPicPr>
          <p:nvPr/>
        </p:nvPicPr>
        <p:blipFill rotWithShape="1">
          <a:blip r:embed="rId3"/>
          <a:srcRect l="4335" t="20274" r="65851" b="40928"/>
          <a:stretch/>
        </p:blipFill>
        <p:spPr>
          <a:xfrm>
            <a:off x="7242047" y="2324509"/>
            <a:ext cx="3489352" cy="1852472"/>
          </a:xfrm>
          <a:prstGeom prst="rect">
            <a:avLst/>
          </a:prstGeom>
        </p:spPr>
      </p:pic>
    </p:spTree>
    <p:extLst>
      <p:ext uri="{BB962C8B-B14F-4D97-AF65-F5344CB8AC3E}">
        <p14:creationId xmlns:p14="http://schemas.microsoft.com/office/powerpoint/2010/main" val="420258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CD17CB-A575-4837-B2B1-3E499BA7DF41}"/>
              </a:ext>
            </a:extLst>
          </p:cNvPr>
          <p:cNvSpPr txBox="1"/>
          <p:nvPr/>
        </p:nvSpPr>
        <p:spPr>
          <a:xfrm>
            <a:off x="386400" y="4648248"/>
            <a:ext cx="11419200" cy="1889813"/>
          </a:xfrm>
          <a:prstGeom prst="rect">
            <a:avLst/>
          </a:prstGeom>
          <a:noFill/>
        </p:spPr>
        <p:txBody>
          <a:bodyPr wrap="square" rtlCol="0">
            <a:spAutoFit/>
          </a:bodyPr>
          <a:lstStyle/>
          <a:p>
            <a:pPr>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You’ll be asked a range of different questions. You can select whether you agree, disagree, or sit somewhere between those two points.</a:t>
            </a:r>
          </a:p>
        </p:txBody>
      </p:sp>
      <p:pic>
        <p:nvPicPr>
          <p:cNvPr id="6" name="Picture 5" descr="A picture containing screenshot&#10;&#10;Description automatically generated">
            <a:extLst>
              <a:ext uri="{FF2B5EF4-FFF2-40B4-BE49-F238E27FC236}">
                <a16:creationId xmlns:a16="http://schemas.microsoft.com/office/drawing/2014/main" id="{F7F0D677-42D4-4608-A2EA-380248B6C383}"/>
              </a:ext>
            </a:extLst>
          </p:cNvPr>
          <p:cNvPicPr>
            <a:picLocks noChangeAspect="1"/>
          </p:cNvPicPr>
          <p:nvPr/>
        </p:nvPicPr>
        <p:blipFill rotWithShape="1">
          <a:blip r:embed="rId3">
            <a:extLst>
              <a:ext uri="{28A0092B-C50C-407E-A947-70E740481C1C}">
                <a14:useLocalDpi xmlns:a14="http://schemas.microsoft.com/office/drawing/2010/main" val="0"/>
              </a:ext>
            </a:extLst>
          </a:blip>
          <a:srcRect l="2016" r="9129"/>
          <a:stretch/>
        </p:blipFill>
        <p:spPr>
          <a:xfrm>
            <a:off x="2919013" y="612842"/>
            <a:ext cx="6584912" cy="3700865"/>
          </a:xfrm>
          <a:prstGeom prst="rect">
            <a:avLst/>
          </a:prstGeom>
        </p:spPr>
      </p:pic>
    </p:spTree>
    <p:extLst>
      <p:ext uri="{BB962C8B-B14F-4D97-AF65-F5344CB8AC3E}">
        <p14:creationId xmlns:p14="http://schemas.microsoft.com/office/powerpoint/2010/main" val="2536069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F32A564-7B81-4C71-8A3E-F0CE81776CEC}"/>
              </a:ext>
            </a:extLst>
          </p:cNvPr>
          <p:cNvSpPr txBox="1">
            <a:spLocks/>
          </p:cNvSpPr>
          <p:nvPr/>
        </p:nvSpPr>
        <p:spPr>
          <a:xfrm>
            <a:off x="457925" y="4619512"/>
            <a:ext cx="11276149" cy="139423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sz="2000" dirty="0">
                <a:latin typeface="Open sans"/>
                <a:ea typeface="Open Sans Semibold" panose="020B0706030804020204" pitchFamily="34" charset="0"/>
                <a:cs typeface="Open Sans Semibold" panose="020B0706030804020204" pitchFamily="34" charset="0"/>
              </a:rPr>
              <a:t>The blue progress bar at the top left hand side will increase as you answer the questions. The bar will continue to increase until you have finished the quiz and reached 100%!</a:t>
            </a:r>
          </a:p>
          <a:p>
            <a:pPr>
              <a:lnSpc>
                <a:spcPct val="150000"/>
              </a:lnSpc>
            </a:pPr>
            <a:endParaRPr lang="en-GB" sz="2000" dirty="0"/>
          </a:p>
        </p:txBody>
      </p:sp>
      <p:pic>
        <p:nvPicPr>
          <p:cNvPr id="7" name="Picture 6" descr="A picture containing screenshot&#10;&#10;Description automatically generated">
            <a:extLst>
              <a:ext uri="{FF2B5EF4-FFF2-40B4-BE49-F238E27FC236}">
                <a16:creationId xmlns:a16="http://schemas.microsoft.com/office/drawing/2014/main" id="{83D37735-3E00-45CE-B8E5-50A7C16E8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448" y="414717"/>
            <a:ext cx="7459103" cy="4009985"/>
          </a:xfrm>
          <a:prstGeom prst="rect">
            <a:avLst/>
          </a:prstGeom>
        </p:spPr>
      </p:pic>
      <p:sp>
        <p:nvSpPr>
          <p:cNvPr id="8" name="TextBox 7">
            <a:extLst>
              <a:ext uri="{FF2B5EF4-FFF2-40B4-BE49-F238E27FC236}">
                <a16:creationId xmlns:a16="http://schemas.microsoft.com/office/drawing/2014/main" id="{F16C09A5-A0B5-4728-9756-7D09FC776C9C}"/>
              </a:ext>
            </a:extLst>
          </p:cNvPr>
          <p:cNvSpPr txBox="1"/>
          <p:nvPr/>
        </p:nvSpPr>
        <p:spPr>
          <a:xfrm flipV="1">
            <a:off x="2655587" y="346101"/>
            <a:ext cx="1016643" cy="341528"/>
          </a:xfrm>
          <a:prstGeom prst="rect">
            <a:avLst/>
          </a:prstGeom>
          <a:noFill/>
          <a:ln w="57150">
            <a:solidFill>
              <a:srgbClr val="3DCB9A"/>
            </a:solidFill>
          </a:ln>
        </p:spPr>
        <p:txBody>
          <a:bodyPr wrap="square" rtlCol="0">
            <a:spAutoFit/>
          </a:bodyPr>
          <a:lstStyle/>
          <a:p>
            <a:endParaRPr lang="en-GB" dirty="0"/>
          </a:p>
        </p:txBody>
      </p:sp>
    </p:spTree>
    <p:extLst>
      <p:ext uri="{BB962C8B-B14F-4D97-AF65-F5344CB8AC3E}">
        <p14:creationId xmlns:p14="http://schemas.microsoft.com/office/powerpoint/2010/main" val="2793780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80000"/>
              </a:lnSpc>
              <a:buClr>
                <a:srgbClr val="595959"/>
              </a:buClr>
              <a:buSzPts val="2590"/>
            </a:pPr>
            <a:r>
              <a:rPr lang="en-GB"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3) Searching for opportunities</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Searching for opportunities section </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to compare courses, apprenticeship openings and colleges.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Google Shape;130;p17">
            <a:extLst>
              <a:ext uri="{FF2B5EF4-FFF2-40B4-BE49-F238E27FC236}">
                <a16:creationId xmlns:a16="http://schemas.microsoft.com/office/drawing/2014/main" id="{B58C41A3-D00B-42AE-8CF3-237B5541F548}"/>
              </a:ext>
            </a:extLst>
          </p:cNvPr>
          <p:cNvPicPr preferRelativeResize="0"/>
          <p:nvPr/>
        </p:nvPicPr>
        <p:blipFill rotWithShape="1">
          <a:blip r:embed="rId4">
            <a:alphaModFix/>
          </a:blip>
          <a:srcRect/>
          <a:stretch/>
        </p:blipFill>
        <p:spPr>
          <a:xfrm>
            <a:off x="1916285" y="2592167"/>
            <a:ext cx="2326723" cy="3300941"/>
          </a:xfrm>
          <a:prstGeom prst="rect">
            <a:avLst/>
          </a:prstGeom>
          <a:noFill/>
          <a:ln>
            <a:noFill/>
          </a:ln>
        </p:spPr>
      </p:pic>
      <p:sp>
        <p:nvSpPr>
          <p:cNvPr id="13" name="Google Shape;1208;p150">
            <a:extLst>
              <a:ext uri="{FF2B5EF4-FFF2-40B4-BE49-F238E27FC236}">
                <a16:creationId xmlns:a16="http://schemas.microsoft.com/office/drawing/2014/main" id="{81522CCC-D2C6-4F8F-B286-C8B336412AA1}"/>
              </a:ext>
            </a:extLst>
          </p:cNvPr>
          <p:cNvSpPr txBox="1"/>
          <p:nvPr/>
        </p:nvSpPr>
        <p:spPr>
          <a:xfrm>
            <a:off x="6891988" y="1724054"/>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UK universities </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1208;p150">
            <a:extLst>
              <a:ext uri="{FF2B5EF4-FFF2-40B4-BE49-F238E27FC236}">
                <a16:creationId xmlns:a16="http://schemas.microsoft.com/office/drawing/2014/main" id="{99EA5517-017A-4048-B976-10EED95EE280}"/>
              </a:ext>
            </a:extLst>
          </p:cNvPr>
          <p:cNvSpPr txBox="1"/>
          <p:nvPr/>
        </p:nvSpPr>
        <p:spPr>
          <a:xfrm>
            <a:off x="6895520" y="2164956"/>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a:t>
            </a:r>
            <a:r>
              <a:rPr lang="en-US" sz="16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 </a:t>
            </a: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universities</a:t>
            </a:r>
            <a:r>
              <a:rPr lang="en-US" sz="16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1208;p150">
            <a:extLst>
              <a:ext uri="{FF2B5EF4-FFF2-40B4-BE49-F238E27FC236}">
                <a16:creationId xmlns:a16="http://schemas.microsoft.com/office/drawing/2014/main" id="{188B6D3C-1FA2-4D84-9F54-34D834314532}"/>
              </a:ext>
            </a:extLst>
          </p:cNvPr>
          <p:cNvSpPr txBox="1"/>
          <p:nvPr/>
        </p:nvSpPr>
        <p:spPr>
          <a:xfrm>
            <a:off x="6891987" y="26126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rPr>
              <a:t>European universities</a:t>
            </a:r>
            <a:endParaRPr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1208;p150">
            <a:extLst>
              <a:ext uri="{FF2B5EF4-FFF2-40B4-BE49-F238E27FC236}">
                <a16:creationId xmlns:a16="http://schemas.microsoft.com/office/drawing/2014/main" id="{77816A5B-E393-4C95-830F-F68B2300D22B}"/>
              </a:ext>
            </a:extLst>
          </p:cNvPr>
          <p:cNvSpPr txBox="1"/>
          <p:nvPr/>
        </p:nvSpPr>
        <p:spPr>
          <a:xfrm>
            <a:off x="6891671" y="3051359"/>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Oxbridge</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1208;p150">
            <a:extLst>
              <a:ext uri="{FF2B5EF4-FFF2-40B4-BE49-F238E27FC236}">
                <a16:creationId xmlns:a16="http://schemas.microsoft.com/office/drawing/2014/main" id="{1E421E49-BB99-4607-A461-B196ACE01075}"/>
              </a:ext>
            </a:extLst>
          </p:cNvPr>
          <p:cNvSpPr txBox="1"/>
          <p:nvPr/>
        </p:nvSpPr>
        <p:spPr>
          <a:xfrm>
            <a:off x="6891985" y="3491761"/>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Apprenticeships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1208;p150">
            <a:extLst>
              <a:ext uri="{FF2B5EF4-FFF2-40B4-BE49-F238E27FC236}">
                <a16:creationId xmlns:a16="http://schemas.microsoft.com/office/drawing/2014/main" id="{F88CED13-BE78-4D4C-A625-294A7145849E}"/>
              </a:ext>
            </a:extLst>
          </p:cNvPr>
          <p:cNvSpPr txBox="1"/>
          <p:nvPr/>
        </p:nvSpPr>
        <p:spPr>
          <a:xfrm>
            <a:off x="6891671" y="3929489"/>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College / Sixth Form</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1208;p150">
            <a:extLst>
              <a:ext uri="{FF2B5EF4-FFF2-40B4-BE49-F238E27FC236}">
                <a16:creationId xmlns:a16="http://schemas.microsoft.com/office/drawing/2014/main" id="{8E1F8DCA-3673-4C82-9473-466C41FEE156}"/>
              </a:ext>
            </a:extLst>
          </p:cNvPr>
          <p:cNvSpPr txBox="1"/>
          <p:nvPr/>
        </p:nvSpPr>
        <p:spPr>
          <a:xfrm>
            <a:off x="9161050" y="1724054"/>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Canadian universities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1208;p150">
            <a:extLst>
              <a:ext uri="{FF2B5EF4-FFF2-40B4-BE49-F238E27FC236}">
                <a16:creationId xmlns:a16="http://schemas.microsoft.com/office/drawing/2014/main" id="{BC0B76B5-D904-4DA6-94A8-FA7D3C110FD5}"/>
              </a:ext>
            </a:extLst>
          </p:cNvPr>
          <p:cNvSpPr txBox="1"/>
          <p:nvPr/>
        </p:nvSpPr>
        <p:spPr>
          <a:xfrm>
            <a:off x="9161050" y="2162754"/>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Asian universities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1208;p150">
            <a:extLst>
              <a:ext uri="{FF2B5EF4-FFF2-40B4-BE49-F238E27FC236}">
                <a16:creationId xmlns:a16="http://schemas.microsoft.com/office/drawing/2014/main" id="{6D71DC87-7188-454B-BF15-DAFC88CA4D88}"/>
              </a:ext>
            </a:extLst>
          </p:cNvPr>
          <p:cNvSpPr txBox="1"/>
          <p:nvPr/>
        </p:nvSpPr>
        <p:spPr>
          <a:xfrm>
            <a:off x="9160735" y="2595470"/>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Australasian unis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1208;p150">
            <a:extLst>
              <a:ext uri="{FF2B5EF4-FFF2-40B4-BE49-F238E27FC236}">
                <a16:creationId xmlns:a16="http://schemas.microsoft.com/office/drawing/2014/main" id="{3AFDCDC0-FD0B-4139-8DCA-C4C8690CCF8F}"/>
              </a:ext>
            </a:extLst>
          </p:cNvPr>
          <p:cNvSpPr txBox="1"/>
          <p:nvPr/>
        </p:nvSpPr>
        <p:spPr>
          <a:xfrm>
            <a:off x="9160735" y="3034942"/>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Special opportunities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1208;p150">
            <a:extLst>
              <a:ext uri="{FF2B5EF4-FFF2-40B4-BE49-F238E27FC236}">
                <a16:creationId xmlns:a16="http://schemas.microsoft.com/office/drawing/2014/main" id="{36768A08-EACE-4624-AE8E-9CD8A782AB65}"/>
              </a:ext>
            </a:extLst>
          </p:cNvPr>
          <p:cNvSpPr txBox="1"/>
          <p:nvPr/>
        </p:nvSpPr>
        <p:spPr>
          <a:xfrm>
            <a:off x="9160735" y="3480780"/>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ME and African unis</a:t>
            </a:r>
            <a:endParaRPr lang="en-US"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1208;p150">
            <a:extLst>
              <a:ext uri="{FF2B5EF4-FFF2-40B4-BE49-F238E27FC236}">
                <a16:creationId xmlns:a16="http://schemas.microsoft.com/office/drawing/2014/main" id="{179C3AF5-C2D1-4C07-B301-FF46741961AC}"/>
              </a:ext>
            </a:extLst>
          </p:cNvPr>
          <p:cNvSpPr txBox="1"/>
          <p:nvPr/>
        </p:nvSpPr>
        <p:spPr>
          <a:xfrm>
            <a:off x="9160734" y="3929489"/>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Calibri"/>
              </a:rPr>
              <a:t>Irish universities</a:t>
            </a:r>
            <a:endParaRPr lang="en-US" sz="15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747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469D889-1F3C-42FF-98F3-5FA8819A4A1B}"/>
              </a:ext>
            </a:extLst>
          </p:cNvPr>
          <p:cNvSpPr txBox="1">
            <a:spLocks/>
          </p:cNvSpPr>
          <p:nvPr/>
        </p:nvSpPr>
        <p:spPr>
          <a:xfrm>
            <a:off x="386400" y="4625557"/>
            <a:ext cx="11419200" cy="160337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sz="2000" dirty="0">
                <a:latin typeface="Open Sans" panose="020B0604020202020204" charset="0"/>
                <a:ea typeface="Open Sans" panose="020B0604020202020204" charset="0"/>
                <a:cs typeface="Open Sans" panose="020B0604020202020204" charset="0"/>
              </a:rPr>
              <a:t>Once you’ve answered the questions, click ‘Get your results’. Here, your personality will be broken down into 6 categories and where you sit within each of them, based on your interests!</a:t>
            </a:r>
          </a:p>
          <a:p>
            <a:pPr>
              <a:lnSpc>
                <a:spcPct val="150000"/>
              </a:lnSpc>
            </a:pPr>
            <a:endParaRPr lang="en-GB" sz="2000" dirty="0">
              <a:latin typeface="Open Sans" panose="020B0604020202020204" charset="0"/>
              <a:ea typeface="Open Sans" panose="020B0604020202020204" charset="0"/>
              <a:cs typeface="Open Sans" panose="020B0604020202020204" charset="0"/>
            </a:endParaRPr>
          </a:p>
        </p:txBody>
      </p:sp>
      <p:pic>
        <p:nvPicPr>
          <p:cNvPr id="9" name="Picture 8" descr="A screenshot of a cell phone&#10;&#10;Description automatically generated">
            <a:extLst>
              <a:ext uri="{FF2B5EF4-FFF2-40B4-BE49-F238E27FC236}">
                <a16:creationId xmlns:a16="http://schemas.microsoft.com/office/drawing/2014/main" id="{3373290E-AA1D-4E91-AD15-1025C3A35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00" y="373707"/>
            <a:ext cx="6720114" cy="3786826"/>
          </a:xfrm>
          <a:prstGeom prst="rect">
            <a:avLst/>
          </a:prstGeom>
        </p:spPr>
      </p:pic>
    </p:spTree>
    <p:extLst>
      <p:ext uri="{BB962C8B-B14F-4D97-AF65-F5344CB8AC3E}">
        <p14:creationId xmlns:p14="http://schemas.microsoft.com/office/powerpoint/2010/main" val="1565379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FA0AE4CC-E3BC-4A52-ADE7-505C8491D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169" y="370044"/>
            <a:ext cx="5035661" cy="4402004"/>
          </a:xfrm>
          <a:prstGeom prst="rect">
            <a:avLst/>
          </a:prstGeom>
        </p:spPr>
      </p:pic>
      <p:sp>
        <p:nvSpPr>
          <p:cNvPr id="10" name="TextBox 9">
            <a:extLst>
              <a:ext uri="{FF2B5EF4-FFF2-40B4-BE49-F238E27FC236}">
                <a16:creationId xmlns:a16="http://schemas.microsoft.com/office/drawing/2014/main" id="{49544F53-1CA8-4E08-9586-8B082B1CAE6F}"/>
              </a:ext>
            </a:extLst>
          </p:cNvPr>
          <p:cNvSpPr txBox="1"/>
          <p:nvPr/>
        </p:nvSpPr>
        <p:spPr>
          <a:xfrm>
            <a:off x="386400" y="4815561"/>
            <a:ext cx="11419200" cy="9664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Using category combinations, you can search for careers and subjects that might be suited to you from the Careers and Subjects libraries.</a:t>
            </a:r>
          </a:p>
        </p:txBody>
      </p:sp>
    </p:spTree>
    <p:extLst>
      <p:ext uri="{BB962C8B-B14F-4D97-AF65-F5344CB8AC3E}">
        <p14:creationId xmlns:p14="http://schemas.microsoft.com/office/powerpoint/2010/main" val="3795606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13F9C-0632-444E-8D78-D1C48EC7B388}"/>
              </a:ext>
            </a:extLst>
          </p:cNvPr>
          <p:cNvSpPr txBox="1"/>
          <p:nvPr/>
        </p:nvSpPr>
        <p:spPr>
          <a:xfrm>
            <a:off x="386400" y="4667904"/>
            <a:ext cx="11419200" cy="142814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Open Sans"/>
                <a:ea typeface="+mn-ea"/>
                <a:cs typeface="+mn-cs"/>
              </a:rPr>
              <a:t>These links will take you directly to the Careers or Subjects library where you can find detailed information on these matched profiles.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Open Sans"/>
              <a:ea typeface="+mn-ea"/>
              <a:cs typeface="+mn-cs"/>
            </a:endParaRPr>
          </a:p>
        </p:txBody>
      </p:sp>
      <p:pic>
        <p:nvPicPr>
          <p:cNvPr id="5" name="Picture 4" descr="A screenshot of a social media post&#10;&#10;Description automatically generated">
            <a:extLst>
              <a:ext uri="{FF2B5EF4-FFF2-40B4-BE49-F238E27FC236}">
                <a16:creationId xmlns:a16="http://schemas.microsoft.com/office/drawing/2014/main" id="{A1F9AE76-0923-4634-9C7A-D5E1E3CE9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773" y="475862"/>
            <a:ext cx="6258451" cy="3742083"/>
          </a:xfrm>
          <a:prstGeom prst="rect">
            <a:avLst/>
          </a:prstGeom>
        </p:spPr>
      </p:pic>
    </p:spTree>
    <p:extLst>
      <p:ext uri="{BB962C8B-B14F-4D97-AF65-F5344CB8AC3E}">
        <p14:creationId xmlns:p14="http://schemas.microsoft.com/office/powerpoint/2010/main" val="1588900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bird, tree&#10;&#10;Description automatically generated">
            <a:extLst>
              <a:ext uri="{FF2B5EF4-FFF2-40B4-BE49-F238E27FC236}">
                <a16:creationId xmlns:a16="http://schemas.microsoft.com/office/drawing/2014/main" id="{1E2D76E9-B553-463F-B218-10D605742A46}"/>
              </a:ext>
            </a:extLst>
          </p:cNvPr>
          <p:cNvPicPr>
            <a:picLocks noChangeAspect="1"/>
          </p:cNvPicPr>
          <p:nvPr/>
        </p:nvPicPr>
        <p:blipFill rotWithShape="1">
          <a:blip r:embed="rId2">
            <a:extLst>
              <a:ext uri="{28A0092B-C50C-407E-A947-70E740481C1C}">
                <a14:useLocalDpi xmlns:a14="http://schemas.microsoft.com/office/drawing/2010/main" val="0"/>
              </a:ext>
            </a:extLst>
          </a:blip>
          <a:srcRect l="2333" r="6142"/>
          <a:stretch/>
        </p:blipFill>
        <p:spPr>
          <a:xfrm>
            <a:off x="6497981" y="1599220"/>
            <a:ext cx="5448440" cy="909893"/>
          </a:xfrm>
          <a:prstGeom prst="rect">
            <a:avLst/>
          </a:prstGeom>
        </p:spPr>
      </p:pic>
      <p:sp>
        <p:nvSpPr>
          <p:cNvPr id="10" name="TextBox 9">
            <a:extLst>
              <a:ext uri="{FF2B5EF4-FFF2-40B4-BE49-F238E27FC236}">
                <a16:creationId xmlns:a16="http://schemas.microsoft.com/office/drawing/2014/main" id="{9B3CAA22-5893-473D-BE1C-7C795B3617D7}"/>
              </a:ext>
            </a:extLst>
          </p:cNvPr>
          <p:cNvSpPr txBox="1"/>
          <p:nvPr/>
        </p:nvSpPr>
        <p:spPr>
          <a:xfrm>
            <a:off x="745700" y="1210323"/>
            <a:ext cx="5350300" cy="37364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If you would like to find out about the theory behind the Interests quiz, you can click the ‘Know-how library’ link which will take you directly to the guide. </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2000" kern="1200" dirty="0">
              <a:solidFill>
                <a:prstClr val="black"/>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Here, you’re able to read the article explaining the background behind the Holland theory! </a:t>
            </a:r>
          </a:p>
        </p:txBody>
      </p:sp>
      <p:pic>
        <p:nvPicPr>
          <p:cNvPr id="12" name="Picture 11" descr="A close up of a logo&#10;&#10;Description automatically generated">
            <a:extLst>
              <a:ext uri="{FF2B5EF4-FFF2-40B4-BE49-F238E27FC236}">
                <a16:creationId xmlns:a16="http://schemas.microsoft.com/office/drawing/2014/main" id="{4BF392FA-E5D2-432E-A112-48BDCCFBC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039" y="2705669"/>
            <a:ext cx="3696246" cy="2922846"/>
          </a:xfrm>
          <a:prstGeom prst="rect">
            <a:avLst/>
          </a:prstGeom>
        </p:spPr>
      </p:pic>
    </p:spTree>
    <p:extLst>
      <p:ext uri="{BB962C8B-B14F-4D97-AF65-F5344CB8AC3E}">
        <p14:creationId xmlns:p14="http://schemas.microsoft.com/office/powerpoint/2010/main" val="648612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81D56B1-FC28-441B-9BF4-420153A52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421" y="1344295"/>
            <a:ext cx="6080200" cy="3274807"/>
          </a:xfrm>
          <a:prstGeom prst="rect">
            <a:avLst/>
          </a:prstGeom>
        </p:spPr>
      </p:pic>
      <p:sp>
        <p:nvSpPr>
          <p:cNvPr id="8" name="TextBox 7">
            <a:extLst>
              <a:ext uri="{FF2B5EF4-FFF2-40B4-BE49-F238E27FC236}">
                <a16:creationId xmlns:a16="http://schemas.microsoft.com/office/drawing/2014/main" id="{C83FA924-9853-41E3-9599-2B93BE89FD64}"/>
              </a:ext>
            </a:extLst>
          </p:cNvPr>
          <p:cNvSpPr txBox="1"/>
          <p:nvPr/>
        </p:nvSpPr>
        <p:spPr>
          <a:xfrm>
            <a:off x="379379" y="1157434"/>
            <a:ext cx="5068482" cy="32748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a:ea typeface="+mn-ea"/>
                <a:cs typeface="+mn-cs"/>
              </a:rPr>
              <a:t>Your Interests profile can be saved as a PDF to be pushed to your Locker, or sent to a teacher.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a:ea typeface="+mn-ea"/>
                <a:cs typeface="+mn-cs"/>
              </a:rPr>
              <a:t>The quiz can be done as many times as you like, just follow the link at the bottom of the page!</a:t>
            </a:r>
          </a:p>
        </p:txBody>
      </p:sp>
    </p:spTree>
    <p:extLst>
      <p:ext uri="{BB962C8B-B14F-4D97-AF65-F5344CB8AC3E}">
        <p14:creationId xmlns:p14="http://schemas.microsoft.com/office/powerpoint/2010/main" val="2960978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5E5D0CC6-DCFF-4ADE-B4A2-C4B14F49F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899" y="1167779"/>
            <a:ext cx="6703761" cy="3182593"/>
          </a:xfrm>
          <a:prstGeom prst="rect">
            <a:avLst/>
          </a:prstGeom>
        </p:spPr>
      </p:pic>
      <p:sp>
        <p:nvSpPr>
          <p:cNvPr id="6" name="TextBox 5">
            <a:extLst>
              <a:ext uri="{FF2B5EF4-FFF2-40B4-BE49-F238E27FC236}">
                <a16:creationId xmlns:a16="http://schemas.microsoft.com/office/drawing/2014/main" id="{96286E28-4035-4A28-B27E-89708B5A4602}"/>
              </a:ext>
            </a:extLst>
          </p:cNvPr>
          <p:cNvSpPr txBox="1"/>
          <p:nvPr/>
        </p:nvSpPr>
        <p:spPr>
          <a:xfrm>
            <a:off x="585524" y="852451"/>
            <a:ext cx="4644843" cy="419813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Once you’ve completed the Interests quiz, your personality categories will be highlighted in the Careers and Subject libraries.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Open Sans" panose="020B0604020202020204" charset="0"/>
                <a:ea typeface="Open Sans" panose="020B0604020202020204" charset="0"/>
                <a:cs typeface="Open Sans" panose="020B0604020202020204" charset="0"/>
              </a:rPr>
              <a:t>Here you can find out more information about the careers and subjects most commonly associated with your personality! </a:t>
            </a:r>
          </a:p>
        </p:txBody>
      </p:sp>
    </p:spTree>
    <p:extLst>
      <p:ext uri="{BB962C8B-B14F-4D97-AF65-F5344CB8AC3E}">
        <p14:creationId xmlns:p14="http://schemas.microsoft.com/office/powerpoint/2010/main" val="793317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488999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603453"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Recording what you’ve done</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12905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80000"/>
              </a:lnSpc>
              <a:buClr>
                <a:srgbClr val="595959"/>
              </a:buClr>
              <a:buSzPts val="2590"/>
            </a:pPr>
            <a:r>
              <a:rPr lang="en-US"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2) Recording what you have done</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this section to get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Recording what you have done</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 using guidance and examples and preparing yourself for making applications.</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1" name="Google Shape;111;p15"/>
          <p:cNvSpPr txBox="1"/>
          <p:nvPr/>
        </p:nvSpPr>
        <p:spPr>
          <a:xfrm>
            <a:off x="6318739" y="5049436"/>
            <a:ext cx="505264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BEDB5D6E-578A-45DC-8151-4585265B6E81}"/>
              </a:ext>
            </a:extLst>
          </p:cNvPr>
          <p:cNvPicPr>
            <a:picLocks noChangeAspect="1"/>
          </p:cNvPicPr>
          <p:nvPr/>
        </p:nvPicPr>
        <p:blipFill rotWithShape="1">
          <a:blip r:embed="rId4"/>
          <a:srcRect l="-105697" t="-109559" r="105697" b="131345"/>
          <a:stretch/>
        </p:blipFill>
        <p:spPr>
          <a:xfrm>
            <a:off x="4922418" y="3212573"/>
            <a:ext cx="2347163" cy="338554"/>
          </a:xfrm>
          <a:prstGeom prst="rect">
            <a:avLst/>
          </a:prstGeom>
        </p:spPr>
      </p:pic>
      <p:pic>
        <p:nvPicPr>
          <p:cNvPr id="20" name="Google Shape;119;p16">
            <a:extLst>
              <a:ext uri="{FF2B5EF4-FFF2-40B4-BE49-F238E27FC236}">
                <a16:creationId xmlns:a16="http://schemas.microsoft.com/office/drawing/2014/main" id="{45F6CA8D-5BC0-4C36-B28B-027F1279D815}"/>
              </a:ext>
            </a:extLst>
          </p:cNvPr>
          <p:cNvPicPr preferRelativeResize="0"/>
          <p:nvPr/>
        </p:nvPicPr>
        <p:blipFill>
          <a:blip r:embed="rId5"/>
          <a:srcRect/>
          <a:stretch/>
        </p:blipFill>
        <p:spPr>
          <a:xfrm>
            <a:off x="1274487" y="3094838"/>
            <a:ext cx="3237342" cy="2727542"/>
          </a:xfrm>
          <a:prstGeom prst="rect">
            <a:avLst/>
          </a:prstGeom>
          <a:noFill/>
          <a:ln w="9525" cap="flat" cmpd="sng">
            <a:noFill/>
            <a:prstDash val="solid"/>
            <a:round/>
            <a:headEnd type="none" w="sm" len="sm"/>
            <a:tailEnd type="none" w="sm" len="sm"/>
          </a:ln>
        </p:spPr>
      </p:pic>
      <p:sp>
        <p:nvSpPr>
          <p:cNvPr id="21" name="Google Shape;1208;p150">
            <a:extLst>
              <a:ext uri="{FF2B5EF4-FFF2-40B4-BE49-F238E27FC236}">
                <a16:creationId xmlns:a16="http://schemas.microsoft.com/office/drawing/2014/main" id="{A3E2597A-4B27-439C-A43C-0CB7B1EEE56A}"/>
              </a:ext>
            </a:extLst>
          </p:cNvPr>
          <p:cNvSpPr txBox="1"/>
          <p:nvPr/>
        </p:nvSpPr>
        <p:spPr>
          <a:xfrm>
            <a:off x="8082919" y="1734468"/>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Activities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1208;p150">
            <a:extLst>
              <a:ext uri="{FF2B5EF4-FFF2-40B4-BE49-F238E27FC236}">
                <a16:creationId xmlns:a16="http://schemas.microsoft.com/office/drawing/2014/main" id="{3582AD44-4A20-44AC-8EC4-D13155EC60A1}"/>
              </a:ext>
            </a:extLst>
          </p:cNvPr>
          <p:cNvSpPr txBox="1"/>
          <p:nvPr/>
        </p:nvSpPr>
        <p:spPr>
          <a:xfrm>
            <a:off x="8082919" y="2165546"/>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Competencies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1208;p150">
            <a:extLst>
              <a:ext uri="{FF2B5EF4-FFF2-40B4-BE49-F238E27FC236}">
                <a16:creationId xmlns:a16="http://schemas.microsoft.com/office/drawing/2014/main" id="{9700E2A6-0736-43ED-BAB4-6485770AA2BF}"/>
              </a:ext>
            </a:extLst>
          </p:cNvPr>
          <p:cNvSpPr txBox="1"/>
          <p:nvPr/>
        </p:nvSpPr>
        <p:spPr>
          <a:xfrm>
            <a:off x="8082918" y="2597686"/>
            <a:ext cx="2155629"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Interactions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14146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Activities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0030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90000"/>
              </a:lnSpc>
              <a:buClr>
                <a:srgbClr val="595959"/>
              </a:buClr>
              <a:buSzPts val="2600"/>
            </a:pPr>
            <a:r>
              <a:rPr lang="en-GB"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4) Drafting application materials </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Drafting applications </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section to start your application process, using guidance and examples provided.</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Google Shape;148;p18">
            <a:extLst>
              <a:ext uri="{FF2B5EF4-FFF2-40B4-BE49-F238E27FC236}">
                <a16:creationId xmlns:a16="http://schemas.microsoft.com/office/drawing/2014/main" id="{BD1A9AE7-B036-4078-A79A-7A3265C9CFB3}"/>
              </a:ext>
            </a:extLst>
          </p:cNvPr>
          <p:cNvPicPr preferRelativeResize="0"/>
          <p:nvPr/>
        </p:nvPicPr>
        <p:blipFill rotWithShape="1">
          <a:blip r:embed="rId4">
            <a:alphaModFix/>
          </a:blip>
          <a:srcRect/>
          <a:stretch/>
        </p:blipFill>
        <p:spPr>
          <a:xfrm>
            <a:off x="2149637" y="2999378"/>
            <a:ext cx="1917936" cy="2687651"/>
          </a:xfrm>
          <a:prstGeom prst="rect">
            <a:avLst/>
          </a:prstGeom>
          <a:noFill/>
          <a:ln>
            <a:noFill/>
          </a:ln>
        </p:spPr>
      </p:pic>
      <p:sp>
        <p:nvSpPr>
          <p:cNvPr id="13" name="Google Shape;1208;p150">
            <a:extLst>
              <a:ext uri="{FF2B5EF4-FFF2-40B4-BE49-F238E27FC236}">
                <a16:creationId xmlns:a16="http://schemas.microsoft.com/office/drawing/2014/main" id="{21261829-8D4D-4D5E-8792-8F22D701B523}"/>
              </a:ext>
            </a:extLst>
          </p:cNvPr>
          <p:cNvSpPr txBox="1"/>
          <p:nvPr/>
        </p:nvSpPr>
        <p:spPr>
          <a:xfrm>
            <a:off x="8076189" y="1737932"/>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UK Personal Statement</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1208;p150">
            <a:extLst>
              <a:ext uri="{FF2B5EF4-FFF2-40B4-BE49-F238E27FC236}">
                <a16:creationId xmlns:a16="http://schemas.microsoft.com/office/drawing/2014/main" id="{762614AB-56DF-4C62-8897-3F0DD5DAEF16}"/>
              </a:ext>
            </a:extLst>
          </p:cNvPr>
          <p:cNvSpPr txBox="1"/>
          <p:nvPr/>
        </p:nvSpPr>
        <p:spPr>
          <a:xfrm>
            <a:off x="8086822" y="2170717"/>
            <a:ext cx="2155629"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Academics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1208;p150">
            <a:extLst>
              <a:ext uri="{FF2B5EF4-FFF2-40B4-BE49-F238E27FC236}">
                <a16:creationId xmlns:a16="http://schemas.microsoft.com/office/drawing/2014/main" id="{864BC425-8EAE-46A4-9621-3656999E60F1}"/>
              </a:ext>
            </a:extLst>
          </p:cNvPr>
          <p:cNvSpPr txBox="1"/>
          <p:nvPr/>
        </p:nvSpPr>
        <p:spPr>
          <a:xfrm>
            <a:off x="8087073" y="2607750"/>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CV / Resume</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1208;p150">
            <a:extLst>
              <a:ext uri="{FF2B5EF4-FFF2-40B4-BE49-F238E27FC236}">
                <a16:creationId xmlns:a16="http://schemas.microsoft.com/office/drawing/2014/main" id="{51B0D976-1D6B-4036-9841-52C9A3841EEA}"/>
              </a:ext>
            </a:extLst>
          </p:cNvPr>
          <p:cNvSpPr txBox="1"/>
          <p:nvPr/>
        </p:nvSpPr>
        <p:spPr>
          <a:xfrm>
            <a:off x="8095046" y="3036163"/>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Common App Essay</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1208;p150">
            <a:extLst>
              <a:ext uri="{FF2B5EF4-FFF2-40B4-BE49-F238E27FC236}">
                <a16:creationId xmlns:a16="http://schemas.microsoft.com/office/drawing/2014/main" id="{2893C851-475D-4CD4-8763-CFAFE3B959B6}"/>
              </a:ext>
            </a:extLst>
          </p:cNvPr>
          <p:cNvSpPr txBox="1"/>
          <p:nvPr/>
        </p:nvSpPr>
        <p:spPr>
          <a:xfrm>
            <a:off x="8090933" y="3467109"/>
            <a:ext cx="2163853"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 recommenders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1208;p150">
            <a:extLst>
              <a:ext uri="{FF2B5EF4-FFF2-40B4-BE49-F238E27FC236}">
                <a16:creationId xmlns:a16="http://schemas.microsoft.com/office/drawing/2014/main" id="{C04FF63F-8EF6-4BB6-AC7E-A3593B69A69E}"/>
              </a:ext>
            </a:extLst>
          </p:cNvPr>
          <p:cNvSpPr txBox="1"/>
          <p:nvPr/>
        </p:nvSpPr>
        <p:spPr>
          <a:xfrm>
            <a:off x="8095046" y="3907264"/>
            <a:ext cx="2155629" cy="325810"/>
          </a:xfrm>
          <a:prstGeom prst="rect">
            <a:avLst/>
          </a:prstGeom>
          <a:solidFill>
            <a:srgbClr val="FF02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Notes for Ref Writers</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8189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1068500" y="1343348"/>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Activities tool provides templates so you can record examples of activities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that underline your personal experience, abilities, and accomplishments.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will </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improve your job, apprenticeship, or university applications!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D91E666-D9A4-4617-97AD-CC5A478A115B}"/>
              </a:ext>
            </a:extLst>
          </p:cNvPr>
          <p:cNvPicPr>
            <a:picLocks noChangeAspect="1"/>
          </p:cNvPicPr>
          <p:nvPr/>
        </p:nvPicPr>
        <p:blipFill>
          <a:blip r:embed="rId4"/>
          <a:stretch>
            <a:fillRect/>
          </a:stretch>
        </p:blipFill>
        <p:spPr>
          <a:xfrm>
            <a:off x="7652447" y="2522483"/>
            <a:ext cx="3376580" cy="1680014"/>
          </a:xfrm>
          <a:prstGeom prst="rect">
            <a:avLst/>
          </a:prstGeom>
        </p:spPr>
      </p:pic>
    </p:spTree>
    <p:extLst>
      <p:ext uri="{BB962C8B-B14F-4D97-AF65-F5344CB8AC3E}">
        <p14:creationId xmlns:p14="http://schemas.microsoft.com/office/powerpoint/2010/main" val="1144752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90"/>
        <p:cNvGrpSpPr/>
        <p:nvPr/>
      </p:nvGrpSpPr>
      <p:grpSpPr>
        <a:xfrm>
          <a:off x="0" y="0"/>
          <a:ext cx="0" cy="0"/>
          <a:chOff x="0" y="0"/>
          <a:chExt cx="0" cy="0"/>
        </a:xfrm>
      </p:grpSpPr>
      <p:pic>
        <p:nvPicPr>
          <p:cNvPr id="3" name="Picture 2">
            <a:extLst>
              <a:ext uri="{FF2B5EF4-FFF2-40B4-BE49-F238E27FC236}">
                <a16:creationId xmlns:a16="http://schemas.microsoft.com/office/drawing/2014/main" id="{8E6FFB11-BB14-4F85-9E1D-A1A5BD5DD07E}"/>
              </a:ext>
            </a:extLst>
          </p:cNvPr>
          <p:cNvPicPr>
            <a:picLocks noChangeAspect="1"/>
          </p:cNvPicPr>
          <p:nvPr/>
        </p:nvPicPr>
        <p:blipFill>
          <a:blip r:embed="rId4"/>
          <a:stretch>
            <a:fillRect/>
          </a:stretch>
        </p:blipFill>
        <p:spPr>
          <a:xfrm>
            <a:off x="1013234" y="791395"/>
            <a:ext cx="6965074" cy="4560465"/>
          </a:xfrm>
          <a:prstGeom prst="rect">
            <a:avLst/>
          </a:prstGeom>
        </p:spPr>
      </p:pic>
      <p:sp>
        <p:nvSpPr>
          <p:cNvPr id="491" name="Google Shape;491;p58"/>
          <p:cNvSpPr/>
          <p:nvPr/>
        </p:nvSpPr>
        <p:spPr>
          <a:xfrm>
            <a:off x="8429296" y="2213390"/>
            <a:ext cx="3370149" cy="198286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To begin, click on ‘Add an activity’ to take you to the template for recording your example.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5" name="TextBox 4">
            <a:extLst>
              <a:ext uri="{FF2B5EF4-FFF2-40B4-BE49-F238E27FC236}">
                <a16:creationId xmlns:a16="http://schemas.microsoft.com/office/drawing/2014/main" id="{D0517EB5-4C97-47FB-979B-03534BCD0B45}"/>
              </a:ext>
            </a:extLst>
          </p:cNvPr>
          <p:cNvSpPr txBox="1"/>
          <p:nvPr/>
        </p:nvSpPr>
        <p:spPr>
          <a:xfrm flipV="1">
            <a:off x="2794198" y="2411551"/>
            <a:ext cx="1094630" cy="331649"/>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96"/>
        <p:cNvGrpSpPr/>
        <p:nvPr/>
      </p:nvGrpSpPr>
      <p:grpSpPr>
        <a:xfrm>
          <a:off x="0" y="0"/>
          <a:ext cx="0" cy="0"/>
          <a:chOff x="0" y="0"/>
          <a:chExt cx="0" cy="0"/>
        </a:xfrm>
      </p:grpSpPr>
      <p:sp>
        <p:nvSpPr>
          <p:cNvPr id="497" name="Google Shape;497;p59"/>
          <p:cNvSpPr/>
          <p:nvPr/>
        </p:nvSpPr>
        <p:spPr>
          <a:xfrm>
            <a:off x="7221681" y="1326451"/>
            <a:ext cx="4595580" cy="47847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To complete an activity, state your role and select an activity type from the drop down menu. </a:t>
            </a:r>
            <a:b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need help on how to define the type of activity, use the guide which defines different types.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98" name="Google Shape;498;p59"/>
          <p:cNvPicPr preferRelativeResize="0"/>
          <p:nvPr/>
        </p:nvPicPr>
        <p:blipFill rotWithShape="1">
          <a:blip r:embed="rId4">
            <a:alphaModFix/>
          </a:blip>
          <a:srcRect/>
          <a:stretch/>
        </p:blipFill>
        <p:spPr>
          <a:xfrm>
            <a:off x="1122218" y="505569"/>
            <a:ext cx="5649191" cy="5209431"/>
          </a:xfrm>
          <a:prstGeom prst="rect">
            <a:avLst/>
          </a:prstGeom>
          <a:noFill/>
          <a:ln w="9525" cap="flat" cmpd="sng">
            <a:noFill/>
            <a:prstDash val="solid"/>
            <a:round/>
            <a:headEnd type="none" w="sm" len="sm"/>
            <a:tailEnd type="none" w="sm" len="sm"/>
          </a:ln>
        </p:spPr>
      </p:pic>
      <p:sp>
        <p:nvSpPr>
          <p:cNvPr id="5" name="TextBox 4">
            <a:extLst>
              <a:ext uri="{FF2B5EF4-FFF2-40B4-BE49-F238E27FC236}">
                <a16:creationId xmlns:a16="http://schemas.microsoft.com/office/drawing/2014/main" id="{D19F118B-8B9C-448B-81B7-311E523E4D61}"/>
              </a:ext>
            </a:extLst>
          </p:cNvPr>
          <p:cNvSpPr txBox="1"/>
          <p:nvPr/>
        </p:nvSpPr>
        <p:spPr>
          <a:xfrm flipV="1">
            <a:off x="988828" y="2573076"/>
            <a:ext cx="4646428" cy="396055"/>
          </a:xfrm>
          <a:prstGeom prst="rect">
            <a:avLst/>
          </a:prstGeom>
          <a:noFill/>
          <a:ln w="57150">
            <a:solidFill>
              <a:srgbClr val="3DCB9A"/>
            </a:solidFill>
          </a:ln>
        </p:spPr>
        <p:txBody>
          <a:bodyPr wrap="square" rtlCol="0">
            <a:spAutoFit/>
          </a:bodyPr>
          <a:lstStyle/>
          <a:p>
            <a:endParaRPr lang="en-GB" dirty="0"/>
          </a:p>
        </p:txBody>
      </p:sp>
      <p:sp>
        <p:nvSpPr>
          <p:cNvPr id="6" name="TextBox 5">
            <a:extLst>
              <a:ext uri="{FF2B5EF4-FFF2-40B4-BE49-F238E27FC236}">
                <a16:creationId xmlns:a16="http://schemas.microsoft.com/office/drawing/2014/main" id="{C07B3D15-BF26-400D-B81D-3DE86C8DEBB2}"/>
              </a:ext>
            </a:extLst>
          </p:cNvPr>
          <p:cNvSpPr txBox="1"/>
          <p:nvPr/>
        </p:nvSpPr>
        <p:spPr>
          <a:xfrm flipV="1">
            <a:off x="2280355" y="2336799"/>
            <a:ext cx="1794934" cy="236276"/>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03"/>
        <p:cNvGrpSpPr/>
        <p:nvPr/>
      </p:nvGrpSpPr>
      <p:grpSpPr>
        <a:xfrm>
          <a:off x="0" y="0"/>
          <a:ext cx="0" cy="0"/>
          <a:chOff x="0" y="0"/>
          <a:chExt cx="0" cy="0"/>
        </a:xfrm>
      </p:grpSpPr>
      <p:sp>
        <p:nvSpPr>
          <p:cNvPr id="504" name="Google Shape;504;p60"/>
          <p:cNvSpPr/>
          <p:nvPr/>
        </p:nvSpPr>
        <p:spPr>
          <a:xfrm>
            <a:off x="6320961" y="812542"/>
            <a:ext cx="4824536" cy="501675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Then you need to write the description.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need them, there are tips on how to describe your examples expertly.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Do not try to use these as templates; the entries need to be personal to you!</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505" name="Google Shape;505;p6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42429" y="441176"/>
            <a:ext cx="4175585" cy="5388124"/>
          </a:xfrm>
          <a:prstGeom prst="rect">
            <a:avLst/>
          </a:prstGeom>
          <a:noFill/>
          <a:ln w="9525" cap="flat" cmpd="sng">
            <a:noFill/>
            <a:prstDash val="solid"/>
            <a:round/>
            <a:headEnd type="none" w="sm" len="sm"/>
            <a:tailEnd type="none" w="sm" len="sm"/>
          </a:ln>
        </p:spPr>
      </p:pic>
      <p:sp>
        <p:nvSpPr>
          <p:cNvPr id="4" name="TextBox 3">
            <a:extLst>
              <a:ext uri="{FF2B5EF4-FFF2-40B4-BE49-F238E27FC236}">
                <a16:creationId xmlns:a16="http://schemas.microsoft.com/office/drawing/2014/main" id="{B2FACB9B-6F52-45F6-8180-8133BA5C149D}"/>
              </a:ext>
            </a:extLst>
          </p:cNvPr>
          <p:cNvSpPr txBox="1"/>
          <p:nvPr/>
        </p:nvSpPr>
        <p:spPr>
          <a:xfrm flipV="1">
            <a:off x="2484722" y="530167"/>
            <a:ext cx="982134" cy="282375"/>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10"/>
        <p:cNvGrpSpPr/>
        <p:nvPr/>
      </p:nvGrpSpPr>
      <p:grpSpPr>
        <a:xfrm>
          <a:off x="0" y="0"/>
          <a:ext cx="0" cy="0"/>
          <a:chOff x="0" y="0"/>
          <a:chExt cx="0" cy="0"/>
        </a:xfrm>
      </p:grpSpPr>
      <p:sp>
        <p:nvSpPr>
          <p:cNvPr id="511" name="Google Shape;511;p61"/>
          <p:cNvSpPr/>
          <p:nvPr/>
        </p:nvSpPr>
        <p:spPr>
          <a:xfrm>
            <a:off x="8112224" y="2151728"/>
            <a:ext cx="3456384" cy="286232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complete, click on ‘Add activity’ at the bottom of the page.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12" name="Google Shape;512;p6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78106" y="611753"/>
            <a:ext cx="6225674" cy="5103246"/>
          </a:xfrm>
          <a:prstGeom prst="rect">
            <a:avLst/>
          </a:prstGeom>
          <a:noFill/>
          <a:ln w="9525" cap="flat" cmpd="sng">
            <a:noFill/>
            <a:prstDash val="solid"/>
            <a:round/>
            <a:headEnd type="none" w="sm" len="sm"/>
            <a:tailEnd type="none" w="sm" len="sm"/>
          </a:ln>
        </p:spPr>
      </p:pic>
      <p:sp>
        <p:nvSpPr>
          <p:cNvPr id="7" name="TextBox 6">
            <a:extLst>
              <a:ext uri="{FF2B5EF4-FFF2-40B4-BE49-F238E27FC236}">
                <a16:creationId xmlns:a16="http://schemas.microsoft.com/office/drawing/2014/main" id="{74E8ECE4-3F06-4990-9BB6-86127E18D6B4}"/>
              </a:ext>
            </a:extLst>
          </p:cNvPr>
          <p:cNvSpPr txBox="1"/>
          <p:nvPr/>
        </p:nvSpPr>
        <p:spPr>
          <a:xfrm flipV="1">
            <a:off x="2105245" y="5178054"/>
            <a:ext cx="2115881" cy="459851"/>
          </a:xfrm>
          <a:prstGeom prst="rect">
            <a:avLst/>
          </a:prstGeom>
          <a:noFill/>
          <a:ln w="57150">
            <a:solidFill>
              <a:srgbClr val="3DCB9A"/>
            </a:solidFill>
          </a:ln>
        </p:spPr>
        <p:txBody>
          <a:bodyPr wrap="square" rtlCol="0">
            <a:spAutoFit/>
          </a:bodyPr>
          <a:lstStyle/>
          <a:p>
            <a:endParaRPr lang="en-GB"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17"/>
        <p:cNvGrpSpPr/>
        <p:nvPr/>
      </p:nvGrpSpPr>
      <p:grpSpPr>
        <a:xfrm>
          <a:off x="0" y="0"/>
          <a:ext cx="0" cy="0"/>
          <a:chOff x="0" y="0"/>
          <a:chExt cx="0" cy="0"/>
        </a:xfrm>
      </p:grpSpPr>
      <p:sp>
        <p:nvSpPr>
          <p:cNvPr id="518" name="Google Shape;518;p62"/>
          <p:cNvSpPr/>
          <p:nvPr/>
        </p:nvSpPr>
        <p:spPr>
          <a:xfrm>
            <a:off x="7495325" y="927045"/>
            <a:ext cx="4100930" cy="396525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would like to share what you have written you can email it straight to your form tutor…</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…or to anyone else by typing their email in!</a:t>
            </a: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download what you have written.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1ED0C4FF-3A24-4628-B620-A20C1FEB9560}"/>
              </a:ext>
            </a:extLst>
          </p:cNvPr>
          <p:cNvPicPr>
            <a:picLocks noChangeAspect="1"/>
          </p:cNvPicPr>
          <p:nvPr/>
        </p:nvPicPr>
        <p:blipFill>
          <a:blip r:embed="rId4"/>
          <a:stretch>
            <a:fillRect/>
          </a:stretch>
        </p:blipFill>
        <p:spPr>
          <a:xfrm>
            <a:off x="1138433" y="800100"/>
            <a:ext cx="5551166" cy="48334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2080392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185764"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Competencies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56097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36189EFD-C743-49F9-818A-73BC7D7E14E3}"/>
              </a:ext>
            </a:extLst>
          </p:cNvPr>
          <p:cNvGraphicFramePr>
            <a:graphicFrameLocks noGrp="1"/>
          </p:cNvGraphicFramePr>
          <p:nvPr/>
        </p:nvGraphicFramePr>
        <p:xfrm>
          <a:off x="258898" y="1956922"/>
          <a:ext cx="11674204" cy="2311602"/>
        </p:xfrm>
        <a:graphic>
          <a:graphicData uri="http://schemas.openxmlformats.org/drawingml/2006/table">
            <a:tbl>
              <a:tblPr firstRow="1" bandRow="1">
                <a:tableStyleId>{2D5ABB26-0587-4C30-8999-92F81FD0307C}</a:tableStyleId>
              </a:tblPr>
              <a:tblGrid>
                <a:gridCol w="2918551">
                  <a:extLst>
                    <a:ext uri="{9D8B030D-6E8A-4147-A177-3AD203B41FA5}">
                      <a16:colId xmlns:a16="http://schemas.microsoft.com/office/drawing/2014/main" val="2934990472"/>
                    </a:ext>
                  </a:extLst>
                </a:gridCol>
                <a:gridCol w="2918551">
                  <a:extLst>
                    <a:ext uri="{9D8B030D-6E8A-4147-A177-3AD203B41FA5}">
                      <a16:colId xmlns:a16="http://schemas.microsoft.com/office/drawing/2014/main" val="2880507605"/>
                    </a:ext>
                  </a:extLst>
                </a:gridCol>
                <a:gridCol w="2918551">
                  <a:extLst>
                    <a:ext uri="{9D8B030D-6E8A-4147-A177-3AD203B41FA5}">
                      <a16:colId xmlns:a16="http://schemas.microsoft.com/office/drawing/2014/main" val="2111344838"/>
                    </a:ext>
                  </a:extLst>
                </a:gridCol>
                <a:gridCol w="2918551">
                  <a:extLst>
                    <a:ext uri="{9D8B030D-6E8A-4147-A177-3AD203B41FA5}">
                      <a16:colId xmlns:a16="http://schemas.microsoft.com/office/drawing/2014/main" val="1120876407"/>
                    </a:ext>
                  </a:extLst>
                </a:gridCol>
              </a:tblGrid>
              <a:tr h="725532">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Aiming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Creativity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Leadership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Listening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099362"/>
                  </a:ext>
                </a:extLst>
              </a:tr>
              <a:tr h="793035">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Speaking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Problem solving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Staying 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Teamwork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638216"/>
                  </a:ext>
                </a:extLst>
              </a:tr>
              <a:tr h="793035">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Reading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Numeracy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Independence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200" dirty="0">
                          <a:latin typeface="Open Sans" panose="020B0606030504020204" pitchFamily="34" charset="0"/>
                          <a:ea typeface="Open Sans" panose="020B0606030504020204" pitchFamily="34" charset="0"/>
                          <a:cs typeface="Open Sans" panose="020B0606030504020204" pitchFamily="34" charset="0"/>
                        </a:rPr>
                        <a:t>Writing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241451"/>
                  </a:ext>
                </a:extLst>
              </a:tr>
            </a:tbl>
          </a:graphicData>
        </a:graphic>
      </p:graphicFrame>
      <p:sp>
        <p:nvSpPr>
          <p:cNvPr id="6" name="TextBox 5">
            <a:extLst>
              <a:ext uri="{FF2B5EF4-FFF2-40B4-BE49-F238E27FC236}">
                <a16:creationId xmlns:a16="http://schemas.microsoft.com/office/drawing/2014/main" id="{F2B2DEBC-0155-495C-BDE5-73BA1EB1F275}"/>
              </a:ext>
            </a:extLst>
          </p:cNvPr>
          <p:cNvSpPr txBox="1"/>
          <p:nvPr/>
        </p:nvSpPr>
        <p:spPr>
          <a:xfrm>
            <a:off x="189335" y="842918"/>
            <a:ext cx="11299835" cy="546047"/>
          </a:xfrm>
          <a:prstGeom prst="rect">
            <a:avLst/>
          </a:prstGeom>
          <a:noFill/>
        </p:spPr>
        <p:txBody>
          <a:bodyPr wrap="square" rtlCol="0">
            <a:spAutoFit/>
          </a:bodyPr>
          <a:lstStyle/>
          <a:p>
            <a:pPr>
              <a:lnSpc>
                <a:spcPct val="150000"/>
              </a:lnSpc>
            </a:pPr>
            <a:r>
              <a:rPr lang="en-GB" sz="2200" dirty="0">
                <a:latin typeface="Open Sans" panose="020B0606030504020204" pitchFamily="34" charset="0"/>
                <a:ea typeface="Open Sans" panose="020B0606030504020204" pitchFamily="34" charset="0"/>
                <a:cs typeface="Open Sans" panose="020B0606030504020204" pitchFamily="34" charset="0"/>
              </a:rPr>
              <a:t>These are the 12 competencies that underpin success at every stage of life: </a:t>
            </a:r>
          </a:p>
        </p:txBody>
      </p:sp>
      <p:sp>
        <p:nvSpPr>
          <p:cNvPr id="7" name="TextBox 6">
            <a:extLst>
              <a:ext uri="{FF2B5EF4-FFF2-40B4-BE49-F238E27FC236}">
                <a16:creationId xmlns:a16="http://schemas.microsoft.com/office/drawing/2014/main" id="{E38BBA14-6558-46C5-A2E7-65A70FBEC15B}"/>
              </a:ext>
            </a:extLst>
          </p:cNvPr>
          <p:cNvSpPr txBox="1"/>
          <p:nvPr/>
        </p:nvSpPr>
        <p:spPr>
          <a:xfrm>
            <a:off x="258898" y="4883171"/>
            <a:ext cx="11299835" cy="546047"/>
          </a:xfrm>
          <a:prstGeom prst="rect">
            <a:avLst/>
          </a:prstGeom>
          <a:noFill/>
        </p:spPr>
        <p:txBody>
          <a:bodyPr wrap="square" rtlCol="0">
            <a:spAutoFit/>
          </a:bodyPr>
          <a:lstStyle/>
          <a:p>
            <a:pPr>
              <a:lnSpc>
                <a:spcPct val="150000"/>
              </a:lnSpc>
            </a:pPr>
            <a:r>
              <a:rPr lang="en-GB" sz="2200" dirty="0">
                <a:latin typeface="Open Sans" panose="020B0606030504020204" pitchFamily="34" charset="0"/>
                <a:ea typeface="Open Sans" panose="020B0606030504020204" pitchFamily="34" charset="0"/>
                <a:cs typeface="Open Sans" panose="020B0606030504020204" pitchFamily="34" charset="0"/>
              </a:rPr>
              <a:t>Use the </a:t>
            </a:r>
            <a:r>
              <a:rPr lang="en-GB" sz="2200" dirty="0" err="1">
                <a:latin typeface="Open Sans" panose="020B0606030504020204" pitchFamily="34" charset="0"/>
                <a:ea typeface="Open Sans" panose="020B0606030504020204" pitchFamily="34" charset="0"/>
                <a:cs typeface="Open Sans" panose="020B0606030504020204" pitchFamily="34" charset="0"/>
              </a:rPr>
              <a:t>Unifrog</a:t>
            </a:r>
            <a:r>
              <a:rPr lang="en-GB" sz="2200" dirty="0">
                <a:latin typeface="Open Sans" panose="020B0606030504020204" pitchFamily="34" charset="0"/>
                <a:ea typeface="Open Sans" panose="020B0606030504020204" pitchFamily="34" charset="0"/>
                <a:cs typeface="Open Sans" panose="020B0606030504020204" pitchFamily="34" charset="0"/>
              </a:rPr>
              <a:t> Competencies tool to record your progress.</a:t>
            </a:r>
          </a:p>
        </p:txBody>
      </p:sp>
    </p:spTree>
    <p:extLst>
      <p:ext uri="{BB962C8B-B14F-4D97-AF65-F5344CB8AC3E}">
        <p14:creationId xmlns:p14="http://schemas.microsoft.com/office/powerpoint/2010/main" val="247824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457200" y="1002750"/>
            <a:ext cx="7796463" cy="2221713"/>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Competencies tool allows you to record key competencies that universities and employers value, which is good preparation for writing strong personal statements, apprenticeship or job applications.</a:t>
            </a: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sp>
        <p:nvSpPr>
          <p:cNvPr id="6" name="TextBox 5">
            <a:extLst>
              <a:ext uri="{FF2B5EF4-FFF2-40B4-BE49-F238E27FC236}">
                <a16:creationId xmlns:a16="http://schemas.microsoft.com/office/drawing/2014/main" id="{049BFBA8-3313-4484-95F2-73F5A35F90B5}"/>
              </a:ext>
            </a:extLst>
          </p:cNvPr>
          <p:cNvSpPr txBox="1"/>
          <p:nvPr/>
        </p:nvSpPr>
        <p:spPr>
          <a:xfrm>
            <a:off x="457200" y="3826577"/>
            <a:ext cx="8527380" cy="1428148"/>
          </a:xfrm>
          <a:prstGeom prst="rect">
            <a:avLst/>
          </a:prstGeom>
          <a:noFill/>
        </p:spPr>
        <p:txBody>
          <a:bodyPr wrap="square">
            <a:spAutoFit/>
          </a:bodyPr>
          <a:lstStyle/>
          <a:p>
            <a:pPr marL="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There </a:t>
            </a:r>
            <a:r>
              <a:rPr lang="en-GB" sz="20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are two versions of the Competencies tool</a:t>
            </a: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r>
          </a:p>
          <a:p>
            <a:pPr marL="342900" lvl="0" indent="-342900" algn="l" rtl="0">
              <a:lnSpc>
                <a:spcPct val="150000"/>
              </a:lnSpc>
              <a:spcBef>
                <a:spcPts val="0"/>
              </a:spcBef>
              <a:spcAft>
                <a:spcPts val="0"/>
              </a:spcAft>
              <a:buFont typeface="Arial" panose="020B0604020202020204" pitchFamily="34" charset="0"/>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With Competency levels turned off</a:t>
            </a:r>
          </a:p>
          <a:p>
            <a:pPr marL="342900" indent="-342900">
              <a:lnSpc>
                <a:spcPct val="150000"/>
              </a:lnSpc>
              <a:buFont typeface="Arial" panose="020B0604020202020204" pitchFamily="34" charset="0"/>
              <a:buChar char="•"/>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With Competency levels turned on </a:t>
            </a:r>
            <a:r>
              <a:rPr lang="en-GB" sz="2000" i="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(partnership with Skills Builder)</a:t>
            </a:r>
          </a:p>
        </p:txBody>
      </p:sp>
      <p:pic>
        <p:nvPicPr>
          <p:cNvPr id="4" name="Picture 3">
            <a:extLst>
              <a:ext uri="{FF2B5EF4-FFF2-40B4-BE49-F238E27FC236}">
                <a16:creationId xmlns:a16="http://schemas.microsoft.com/office/drawing/2014/main" id="{151EC40F-5083-4BB0-ACD1-37EECFB98931}"/>
              </a:ext>
            </a:extLst>
          </p:cNvPr>
          <p:cNvPicPr>
            <a:picLocks noChangeAspect="1"/>
          </p:cNvPicPr>
          <p:nvPr/>
        </p:nvPicPr>
        <p:blipFill rotWithShape="1">
          <a:blip r:embed="rId4"/>
          <a:srcRect l="34410" t="24625" r="34281" b="16613"/>
          <a:stretch/>
        </p:blipFill>
        <p:spPr>
          <a:xfrm>
            <a:off x="8008882" y="2364828"/>
            <a:ext cx="3208350" cy="1597573"/>
          </a:xfrm>
          <a:prstGeom prst="rect">
            <a:avLst/>
          </a:prstGeom>
        </p:spPr>
      </p:pic>
    </p:spTree>
    <p:extLst>
      <p:ext uri="{BB962C8B-B14F-4D97-AF65-F5344CB8AC3E}">
        <p14:creationId xmlns:p14="http://schemas.microsoft.com/office/powerpoint/2010/main" val="203547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lvl="0" algn="ctr">
              <a:lnSpc>
                <a:spcPct val="80000"/>
              </a:lnSpc>
              <a:buClr>
                <a:srgbClr val="595959"/>
              </a:buClr>
              <a:buSzPts val="2590"/>
            </a:pPr>
            <a:r>
              <a:rPr lang="en-GB" sz="2400" b="1" dirty="0">
                <a:solidFill>
                  <a:srgbClr val="595959"/>
                </a:solidFill>
                <a:latin typeface="Open Sans" panose="020B0606030504020204" pitchFamily="34" charset="0"/>
                <a:ea typeface="Open Sans" panose="020B0606030504020204" pitchFamily="34" charset="0"/>
                <a:cs typeface="Open Sans" panose="020B0606030504020204" pitchFamily="34" charset="0"/>
                <a:sym typeface="Calibri"/>
              </a:rPr>
              <a:t>5) Making applications</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lvl="0">
              <a:lnSpc>
                <a:spcPct val="150000"/>
              </a:lnSpc>
            </a:pP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lang="en-US" sz="2000" i="1"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Making applications</a:t>
            </a:r>
            <a:r>
              <a:rPr lang="en-US"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 section to store important items, and then prepare applications. </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000"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Calibri"/>
              </a:rPr>
              <a:t>Our Tools:</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2" name="Google Shape;148;p18">
            <a:extLst>
              <a:ext uri="{FF2B5EF4-FFF2-40B4-BE49-F238E27FC236}">
                <a16:creationId xmlns:a16="http://schemas.microsoft.com/office/drawing/2014/main" id="{8F3C1FFF-7268-45F2-A7B7-2E925D3C9A8E}"/>
              </a:ext>
            </a:extLst>
          </p:cNvPr>
          <p:cNvPicPr preferRelativeResize="0"/>
          <p:nvPr/>
        </p:nvPicPr>
        <p:blipFill rotWithShape="1">
          <a:blip r:embed="rId4">
            <a:alphaModFix/>
          </a:blip>
          <a:srcRect/>
          <a:stretch/>
        </p:blipFill>
        <p:spPr>
          <a:xfrm>
            <a:off x="2149637" y="2999378"/>
            <a:ext cx="1917936" cy="2687651"/>
          </a:xfrm>
          <a:prstGeom prst="rect">
            <a:avLst/>
          </a:prstGeom>
          <a:noFill/>
          <a:ln>
            <a:noFill/>
          </a:ln>
        </p:spPr>
      </p:pic>
      <p:sp>
        <p:nvSpPr>
          <p:cNvPr id="13" name="Google Shape;1208;p150">
            <a:extLst>
              <a:ext uri="{FF2B5EF4-FFF2-40B4-BE49-F238E27FC236}">
                <a16:creationId xmlns:a16="http://schemas.microsoft.com/office/drawing/2014/main" id="{99DDDD29-2DF6-4F66-AD85-3D2FCB6228E2}"/>
              </a:ext>
            </a:extLst>
          </p:cNvPr>
          <p:cNvSpPr txBox="1"/>
          <p:nvPr/>
        </p:nvSpPr>
        <p:spPr>
          <a:xfrm>
            <a:off x="8084431" y="1738165"/>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Post 16/18 Intentions </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1208;p150">
            <a:extLst>
              <a:ext uri="{FF2B5EF4-FFF2-40B4-BE49-F238E27FC236}">
                <a16:creationId xmlns:a16="http://schemas.microsoft.com/office/drawing/2014/main" id="{E9CB90B5-B168-45A2-B69E-E1A7621C9B51}"/>
              </a:ext>
            </a:extLst>
          </p:cNvPr>
          <p:cNvSpPr txBox="1"/>
          <p:nvPr/>
        </p:nvSpPr>
        <p:spPr>
          <a:xfrm>
            <a:off x="8082917" y="2170305"/>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Locker</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1208;p150">
            <a:extLst>
              <a:ext uri="{FF2B5EF4-FFF2-40B4-BE49-F238E27FC236}">
                <a16:creationId xmlns:a16="http://schemas.microsoft.com/office/drawing/2014/main" id="{FEA589DC-FF80-4B0F-A451-0B5FF6FBB409}"/>
              </a:ext>
            </a:extLst>
          </p:cNvPr>
          <p:cNvSpPr txBox="1"/>
          <p:nvPr/>
        </p:nvSpPr>
        <p:spPr>
          <a:xfrm>
            <a:off x="8082917" y="2607951"/>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Applications list</a:t>
            </a:r>
            <a:endParaRPr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7705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52CBCF0-F494-4013-BBE1-F183BB67A844}"/>
              </a:ext>
            </a:extLst>
          </p:cNvPr>
          <p:cNvPicPr>
            <a:picLocks noChangeAspect="1"/>
          </p:cNvPicPr>
          <p:nvPr/>
        </p:nvPicPr>
        <p:blipFill>
          <a:blip r:embed="rId3"/>
          <a:stretch>
            <a:fillRect/>
          </a:stretch>
        </p:blipFill>
        <p:spPr>
          <a:xfrm>
            <a:off x="291924" y="1109793"/>
            <a:ext cx="7191718" cy="4302784"/>
          </a:xfrm>
          <a:prstGeom prst="rect">
            <a:avLst/>
          </a:prstGeom>
        </p:spPr>
      </p:pic>
      <p:sp>
        <p:nvSpPr>
          <p:cNvPr id="2" name="Rectangle 1">
            <a:extLst>
              <a:ext uri="{FF2B5EF4-FFF2-40B4-BE49-F238E27FC236}">
                <a16:creationId xmlns:a16="http://schemas.microsoft.com/office/drawing/2014/main" id="{B767C543-FECE-425C-A6D1-16C88DDD64EA}"/>
              </a:ext>
            </a:extLst>
          </p:cNvPr>
          <p:cNvSpPr/>
          <p:nvPr/>
        </p:nvSpPr>
        <p:spPr>
          <a:xfrm>
            <a:off x="7652084" y="1109793"/>
            <a:ext cx="4079550" cy="4659802"/>
          </a:xfrm>
          <a:prstGeom prst="rect">
            <a:avLst/>
          </a:prstGeom>
        </p:spPr>
        <p:txBody>
          <a:bodyPr wrap="square">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If you have levels </a:t>
            </a:r>
            <a:r>
              <a:rPr lang="en-US" sz="2000" b="1" dirty="0">
                <a:latin typeface="Open Sans" panose="020B0606030504020204" pitchFamily="34" charset="0"/>
                <a:ea typeface="Open Sans" panose="020B0606030504020204" pitchFamily="34" charset="0"/>
                <a:cs typeface="Open Sans" panose="020B0606030504020204" pitchFamily="34" charset="0"/>
              </a:rPr>
              <a:t>turned on</a:t>
            </a:r>
            <a:r>
              <a:rPr lang="en-US" sz="2000" dirty="0">
                <a:latin typeface="Open Sans" panose="020B0606030504020204" pitchFamily="34" charset="0"/>
                <a:ea typeface="Open Sans" panose="020B0606030504020204" pitchFamily="34" charset="0"/>
                <a:cs typeface="Open Sans" panose="020B0606030504020204" pitchFamily="34" charset="0"/>
              </a:rPr>
              <a:t>, you will see this chart when you click on the tool. </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 chart enables you to view your progress with each key competency, see where you’re progressing well and areas in need of further development.</a:t>
            </a:r>
          </a:p>
          <a:p>
            <a:pPr>
              <a:lnSpc>
                <a:spcPct val="150000"/>
              </a:lnSpc>
            </a:pPr>
            <a:endParaRPr lang="en-GB"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05046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0"/>
        <p:cNvGrpSpPr/>
        <p:nvPr/>
      </p:nvGrpSpPr>
      <p:grpSpPr>
        <a:xfrm>
          <a:off x="0" y="0"/>
          <a:ext cx="0" cy="0"/>
          <a:chOff x="0" y="0"/>
          <a:chExt cx="0" cy="0"/>
        </a:xfrm>
      </p:grpSpPr>
      <p:pic>
        <p:nvPicPr>
          <p:cNvPr id="551" name="Google Shape;551;p66"/>
          <p:cNvPicPr preferRelativeResize="0"/>
          <p:nvPr/>
        </p:nvPicPr>
        <p:blipFill rotWithShape="1">
          <a:blip r:embed="rId4"/>
          <a:srcRect b="15416"/>
          <a:stretch/>
        </p:blipFill>
        <p:spPr>
          <a:xfrm>
            <a:off x="0" y="1298896"/>
            <a:ext cx="4785671" cy="3393420"/>
          </a:xfrm>
          <a:prstGeom prst="rect">
            <a:avLst/>
          </a:prstGeom>
          <a:noFill/>
          <a:ln w="9525" cap="flat" cmpd="sng">
            <a:noFill/>
            <a:prstDash val="solid"/>
            <a:round/>
            <a:headEnd type="none" w="sm" len="sm"/>
            <a:tailEnd type="none" w="sm" len="sm"/>
          </a:ln>
        </p:spPr>
      </p:pic>
      <p:sp>
        <p:nvSpPr>
          <p:cNvPr id="552" name="Google Shape;552;p66"/>
          <p:cNvSpPr/>
          <p:nvPr/>
        </p:nvSpPr>
        <p:spPr>
          <a:xfrm>
            <a:off x="4547937" y="1202737"/>
            <a:ext cx="7339930" cy="5262979"/>
          </a:xfrm>
          <a:prstGeom prst="rect">
            <a:avLst/>
          </a:prstGeom>
          <a:noFill/>
          <a:ln>
            <a:noFill/>
          </a:ln>
        </p:spPr>
        <p:txBody>
          <a:bodyPr spcFirstLastPara="1" wrap="square" lIns="91425" tIns="45700" rIns="91425" bIns="45700"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There are twelve key competencies which are considered </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crucial for students to demonstrate when thinking about their future careers.</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lvl="0">
              <a:lnSpc>
                <a:spcPct val="150000"/>
              </a:lnSpc>
            </a:pP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add an example for each of these competencies.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To start to complete your competency list, click the green ‘+ Add now’ button.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6"/>
        <p:cNvGrpSpPr/>
        <p:nvPr/>
      </p:nvGrpSpPr>
      <p:grpSpPr>
        <a:xfrm>
          <a:off x="0" y="0"/>
          <a:ext cx="0" cy="0"/>
          <a:chOff x="0" y="0"/>
          <a:chExt cx="0" cy="0"/>
        </a:xfrm>
      </p:grpSpPr>
      <p:sp>
        <p:nvSpPr>
          <p:cNvPr id="557" name="Google Shape;557;p67"/>
          <p:cNvSpPr/>
          <p:nvPr/>
        </p:nvSpPr>
        <p:spPr>
          <a:xfrm>
            <a:off x="7586133" y="701578"/>
            <a:ext cx="4263736" cy="4626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To complete a competency, select a situation and start date from the drop down menus. Then, select the relevant level.</a:t>
            </a:r>
            <a:b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endParaRPr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Explain how you demonstrated this competency in detail. </a:t>
            </a:r>
            <a:b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br>
            <a:endParaRPr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need a structure to follow, use these bullet points as a guide.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58" name="Google Shape;558;p67"/>
          <p:cNvPicPr preferRelativeResize="0"/>
          <p:nvPr/>
        </p:nvPicPr>
        <p:blipFill>
          <a:blip r:embed="rId4"/>
          <a:srcRect/>
          <a:stretch/>
        </p:blipFill>
        <p:spPr>
          <a:xfrm>
            <a:off x="665018" y="529936"/>
            <a:ext cx="6683449" cy="5246494"/>
          </a:xfrm>
          <a:prstGeom prst="rect">
            <a:avLst/>
          </a:prstGeom>
          <a:noFill/>
          <a:ln w="9525" cap="flat" cmpd="sng">
            <a:noFill/>
            <a:prstDash val="solid"/>
            <a:miter lim="800000"/>
            <a:headEnd type="none" w="sm" len="sm"/>
            <a:tailEnd type="none" w="sm" len="sm"/>
          </a:ln>
        </p:spPr>
      </p:pic>
      <p:sp>
        <p:nvSpPr>
          <p:cNvPr id="5" name="Google Shape;1812;p222">
            <a:extLst>
              <a:ext uri="{FF2B5EF4-FFF2-40B4-BE49-F238E27FC236}">
                <a16:creationId xmlns:a16="http://schemas.microsoft.com/office/drawing/2014/main" id="{F1968562-B5A6-4BD3-BAB7-1B69673931B9}"/>
              </a:ext>
            </a:extLst>
          </p:cNvPr>
          <p:cNvSpPr/>
          <p:nvPr/>
        </p:nvSpPr>
        <p:spPr>
          <a:xfrm>
            <a:off x="1922318" y="4021282"/>
            <a:ext cx="3210791" cy="675409"/>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6"/>
        <p:cNvGrpSpPr/>
        <p:nvPr/>
      </p:nvGrpSpPr>
      <p:grpSpPr>
        <a:xfrm>
          <a:off x="0" y="0"/>
          <a:ext cx="0" cy="0"/>
          <a:chOff x="0" y="0"/>
          <a:chExt cx="0" cy="0"/>
        </a:xfrm>
      </p:grpSpPr>
      <p:sp>
        <p:nvSpPr>
          <p:cNvPr id="557" name="Google Shape;557;p67"/>
          <p:cNvSpPr/>
          <p:nvPr/>
        </p:nvSpPr>
        <p:spPr>
          <a:xfrm>
            <a:off x="7620991" y="637263"/>
            <a:ext cx="4263736" cy="4626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58" name="Google Shape;558;p67"/>
          <p:cNvPicPr preferRelativeResize="0"/>
          <p:nvPr/>
        </p:nvPicPr>
        <p:blipFill>
          <a:blip r:embed="rId4"/>
          <a:srcRect/>
          <a:stretch/>
        </p:blipFill>
        <p:spPr>
          <a:xfrm>
            <a:off x="342131" y="1267067"/>
            <a:ext cx="6683449" cy="3694102"/>
          </a:xfrm>
          <a:prstGeom prst="rect">
            <a:avLst/>
          </a:prstGeom>
          <a:noFill/>
          <a:ln w="9525" cap="flat" cmpd="sng">
            <a:noFill/>
            <a:prstDash val="solid"/>
            <a:miter lim="800000"/>
            <a:headEnd type="none" w="sm" len="sm"/>
            <a:tailEnd type="none" w="sm" len="sm"/>
          </a:ln>
        </p:spPr>
      </p:pic>
      <p:sp>
        <p:nvSpPr>
          <p:cNvPr id="5" name="Google Shape;1812;p222">
            <a:extLst>
              <a:ext uri="{FF2B5EF4-FFF2-40B4-BE49-F238E27FC236}">
                <a16:creationId xmlns:a16="http://schemas.microsoft.com/office/drawing/2014/main" id="{F1968562-B5A6-4BD3-BAB7-1B69673931B9}"/>
              </a:ext>
            </a:extLst>
          </p:cNvPr>
          <p:cNvSpPr/>
          <p:nvPr/>
        </p:nvSpPr>
        <p:spPr>
          <a:xfrm>
            <a:off x="5352271" y="1578425"/>
            <a:ext cx="934006" cy="392673"/>
          </a:xfrm>
          <a:prstGeom prst="rect">
            <a:avLst/>
          </a:prstGeom>
          <a:noFill/>
          <a:ln w="57150" cap="flat" cmpd="sng">
            <a:solidFill>
              <a:srgbClr val="22CC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9EA760D9-AD38-4C71-90CF-093914B1289F}"/>
              </a:ext>
            </a:extLst>
          </p:cNvPr>
          <p:cNvSpPr/>
          <p:nvPr/>
        </p:nvSpPr>
        <p:spPr>
          <a:xfrm>
            <a:off x="7128113" y="750354"/>
            <a:ext cx="4756614" cy="5121467"/>
          </a:xfrm>
          <a:prstGeom prst="rect">
            <a:avLst/>
          </a:prstGeom>
        </p:spPr>
        <p:txBody>
          <a:bodyPr wrap="square">
            <a:spAutoFit/>
          </a:bodyPr>
          <a:lstStyle/>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You will only be asked to select a level if you have levels turned on.</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Students can click on ‘Level guide’ to expand a table which breaks down these skills into rough age ranges and offers examples for inspiration!</a:t>
            </a:r>
          </a:p>
          <a:p>
            <a:pPr>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Students must not try to use these as templates; the entries need to be personal to them!</a:t>
            </a:r>
          </a:p>
        </p:txBody>
      </p:sp>
    </p:spTree>
    <p:extLst>
      <p:ext uri="{BB962C8B-B14F-4D97-AF65-F5344CB8AC3E}">
        <p14:creationId xmlns:p14="http://schemas.microsoft.com/office/powerpoint/2010/main" val="576797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50"/>
        <p:cNvGrpSpPr/>
        <p:nvPr/>
      </p:nvGrpSpPr>
      <p:grpSpPr>
        <a:xfrm>
          <a:off x="0" y="0"/>
          <a:ext cx="0" cy="0"/>
          <a:chOff x="0" y="0"/>
          <a:chExt cx="0" cy="0"/>
        </a:xfrm>
      </p:grpSpPr>
      <p:sp>
        <p:nvSpPr>
          <p:cNvPr id="552" name="Google Shape;552;p66"/>
          <p:cNvSpPr/>
          <p:nvPr/>
        </p:nvSpPr>
        <p:spPr>
          <a:xfrm>
            <a:off x="6096000" y="625221"/>
            <a:ext cx="5767804" cy="526297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add additional competencies of your own.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Click ‘+ Add example’ to create an additional competency to add to your list, and select ‘Other’ from the drop down list.</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won’t be asked to add a level and can use the CAR method (Context, Action, Result) to help structure your answer.</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C7B7D598-559A-4E68-BDB0-4D095C50E246}"/>
              </a:ext>
            </a:extLst>
          </p:cNvPr>
          <p:cNvPicPr>
            <a:picLocks noChangeAspect="1"/>
          </p:cNvPicPr>
          <p:nvPr/>
        </p:nvPicPr>
        <p:blipFill>
          <a:blip r:embed="rId4"/>
          <a:stretch>
            <a:fillRect/>
          </a:stretch>
        </p:blipFill>
        <p:spPr>
          <a:xfrm>
            <a:off x="328196" y="1570725"/>
            <a:ext cx="5446830" cy="3716549"/>
          </a:xfrm>
          <a:prstGeom prst="rect">
            <a:avLst/>
          </a:prstGeom>
        </p:spPr>
      </p:pic>
    </p:spTree>
    <p:extLst>
      <p:ext uri="{BB962C8B-B14F-4D97-AF65-F5344CB8AC3E}">
        <p14:creationId xmlns:p14="http://schemas.microsoft.com/office/powerpoint/2010/main" val="1969157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70"/>
        <p:cNvGrpSpPr/>
        <p:nvPr/>
      </p:nvGrpSpPr>
      <p:grpSpPr>
        <a:xfrm>
          <a:off x="0" y="0"/>
          <a:ext cx="0" cy="0"/>
          <a:chOff x="0" y="0"/>
          <a:chExt cx="0" cy="0"/>
        </a:xfrm>
      </p:grpSpPr>
      <p:sp>
        <p:nvSpPr>
          <p:cNvPr id="571" name="Google Shape;571;p69"/>
          <p:cNvSpPr/>
          <p:nvPr/>
        </p:nvSpPr>
        <p:spPr>
          <a:xfrm>
            <a:off x="7543800" y="2087217"/>
            <a:ext cx="3760968" cy="268356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Repeat this process for each competency you want to add. You should try to do at least one for each category.</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AE7B600-C4D9-4872-9A6C-78FC0CAA0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32" y="1496967"/>
            <a:ext cx="5654864" cy="362951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77"/>
        <p:cNvGrpSpPr/>
        <p:nvPr/>
      </p:nvGrpSpPr>
      <p:grpSpPr>
        <a:xfrm>
          <a:off x="0" y="0"/>
          <a:ext cx="0" cy="0"/>
          <a:chOff x="0" y="0"/>
          <a:chExt cx="0" cy="0"/>
        </a:xfrm>
      </p:grpSpPr>
      <p:pic>
        <p:nvPicPr>
          <p:cNvPr id="578" name="Google Shape;578;p70"/>
          <p:cNvPicPr preferRelativeResize="0"/>
          <p:nvPr/>
        </p:nvPicPr>
        <p:blipFill>
          <a:blip r:embed="rId4"/>
          <a:srcRect/>
          <a:stretch/>
        </p:blipFill>
        <p:spPr>
          <a:xfrm>
            <a:off x="594039" y="1626175"/>
            <a:ext cx="6721162" cy="3115919"/>
          </a:xfrm>
          <a:prstGeom prst="rect">
            <a:avLst/>
          </a:prstGeom>
          <a:noFill/>
          <a:ln w="9525" cap="flat" cmpd="sng">
            <a:noFill/>
            <a:prstDash val="solid"/>
            <a:miter lim="800000"/>
            <a:headEnd type="none" w="sm" len="sm"/>
            <a:tailEnd type="none" w="sm" len="sm"/>
          </a:ln>
        </p:spPr>
      </p:pic>
      <p:sp>
        <p:nvSpPr>
          <p:cNvPr id="579" name="Google Shape;579;p70"/>
          <p:cNvSpPr/>
          <p:nvPr/>
        </p:nvSpPr>
        <p:spPr>
          <a:xfrm>
            <a:off x="7516260" y="554546"/>
            <a:ext cx="4351865" cy="483401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Your teachers are able to give you feedback on your competencies.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have received a comment you will be notified via your email and on your competencies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are able to mark these comments as read to ensure you keep up-to-date.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584"/>
        <p:cNvGrpSpPr/>
        <p:nvPr/>
      </p:nvGrpSpPr>
      <p:grpSpPr>
        <a:xfrm>
          <a:off x="0" y="0"/>
          <a:ext cx="0" cy="0"/>
          <a:chOff x="0" y="0"/>
          <a:chExt cx="0" cy="0"/>
        </a:xfrm>
      </p:grpSpPr>
      <p:pic>
        <p:nvPicPr>
          <p:cNvPr id="585" name="Google Shape;585;p71"/>
          <p:cNvPicPr preferRelativeResize="0"/>
          <p:nvPr/>
        </p:nvPicPr>
        <p:blipFill rotWithShape="1">
          <a:blip r:embed="rId4">
            <a:alphaModFix/>
          </a:blip>
          <a:srcRect/>
          <a:stretch/>
        </p:blipFill>
        <p:spPr>
          <a:xfrm>
            <a:off x="882502" y="1297171"/>
            <a:ext cx="7512153" cy="3814353"/>
          </a:xfrm>
          <a:prstGeom prst="rect">
            <a:avLst/>
          </a:prstGeom>
          <a:solidFill>
            <a:schemeClr val="lt1"/>
          </a:solidFill>
          <a:ln w="9525" cap="flat" cmpd="sng">
            <a:noFill/>
            <a:prstDash val="solid"/>
            <a:round/>
            <a:headEnd type="none" w="sm" len="sm"/>
            <a:tailEnd type="none" w="sm" len="sm"/>
          </a:ln>
        </p:spPr>
      </p:pic>
      <p:sp>
        <p:nvSpPr>
          <p:cNvPr id="586" name="Google Shape;586;p71"/>
          <p:cNvSpPr/>
          <p:nvPr/>
        </p:nvSpPr>
        <p:spPr>
          <a:xfrm>
            <a:off x="8696211" y="1045153"/>
            <a:ext cx="3113885" cy="476769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 would like to share what you have written you can email it straight to your form tutor or anyone else by typing their email in.</a:t>
            </a: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also download what you have written.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20598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933804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490564"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Interactions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254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03"/>
        <p:cNvGrpSpPr/>
        <p:nvPr/>
      </p:nvGrpSpPr>
      <p:grpSpPr>
        <a:xfrm>
          <a:off x="0" y="0"/>
          <a:ext cx="0" cy="0"/>
          <a:chOff x="0" y="0"/>
          <a:chExt cx="0" cy="0"/>
        </a:xfrm>
      </p:grpSpPr>
      <p:sp>
        <p:nvSpPr>
          <p:cNvPr id="1805" name="Google Shape;1805;p221"/>
          <p:cNvSpPr txBox="1"/>
          <p:nvPr/>
        </p:nvSpPr>
        <p:spPr>
          <a:xfrm>
            <a:off x="1549791" y="3036573"/>
            <a:ext cx="9092418" cy="1938992"/>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Signing in to your Unifrog Account</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804180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973906" y="1860332"/>
            <a:ext cx="5989855" cy="244891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Interactions tool is a record of all the careers </a:t>
            </a:r>
            <a:r>
              <a:rPr lang="en-US" sz="2000" dirty="0">
                <a:latin typeface="Open Sans" panose="020B0606030504020204" pitchFamily="34" charset="0"/>
                <a:ea typeface="Open Sans" panose="020B0606030504020204" pitchFamily="34" charset="0"/>
                <a:cs typeface="Open Sans" panose="020B0606030504020204" pitchFamily="34" charset="0"/>
              </a:rPr>
              <a:t>education and exposure that you receive. </a:t>
            </a:r>
          </a:p>
          <a:p>
            <a:pPr lvl="0">
              <a:lnSpc>
                <a:spcPct val="150000"/>
              </a:lnSpc>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lvl="0">
              <a:lnSpc>
                <a:spcPct val="150000"/>
              </a:lnSpc>
            </a:pPr>
            <a:r>
              <a:rPr lang="en-US" sz="2000" dirty="0">
                <a:latin typeface="Open Sans" panose="020B0606030504020204" pitchFamily="34" charset="0"/>
                <a:ea typeface="Open Sans" panose="020B0606030504020204" pitchFamily="34" charset="0"/>
                <a:cs typeface="Open Sans" panose="020B0606030504020204" pitchFamily="34" charset="0"/>
              </a:rPr>
              <a:t>The tool helps you to easily keep track of all these experiences!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7AC6FBF1-3174-40DD-B08F-695FCAF73DFA}"/>
              </a:ext>
            </a:extLst>
          </p:cNvPr>
          <p:cNvPicPr>
            <a:picLocks noChangeAspect="1"/>
          </p:cNvPicPr>
          <p:nvPr/>
        </p:nvPicPr>
        <p:blipFill>
          <a:blip r:embed="rId4"/>
          <a:stretch>
            <a:fillRect/>
          </a:stretch>
        </p:blipFill>
        <p:spPr>
          <a:xfrm>
            <a:off x="7552832" y="2145343"/>
            <a:ext cx="3795606" cy="1878888"/>
          </a:xfrm>
          <a:prstGeom prst="rect">
            <a:avLst/>
          </a:prstGeom>
        </p:spPr>
      </p:pic>
    </p:spTree>
    <p:extLst>
      <p:ext uri="{BB962C8B-B14F-4D97-AF65-F5344CB8AC3E}">
        <p14:creationId xmlns:p14="http://schemas.microsoft.com/office/powerpoint/2010/main" val="38356882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17"/>
        <p:cNvGrpSpPr/>
        <p:nvPr/>
      </p:nvGrpSpPr>
      <p:grpSpPr>
        <a:xfrm>
          <a:off x="0" y="0"/>
          <a:ext cx="0" cy="0"/>
          <a:chOff x="0" y="0"/>
          <a:chExt cx="0" cy="0"/>
        </a:xfrm>
      </p:grpSpPr>
      <p:sp>
        <p:nvSpPr>
          <p:cNvPr id="619" name="Google Shape;619;p75"/>
          <p:cNvSpPr/>
          <p:nvPr/>
        </p:nvSpPr>
        <p:spPr>
          <a:xfrm>
            <a:off x="8467958" y="1311472"/>
            <a:ext cx="3230056" cy="310618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Here you can see all the experiences you have had throughout school in relation to your future.</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Teachers are able to leave comments on each interaction which you can reply to.</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D9D08316-B61F-4692-9B3B-1963C77D8711}"/>
              </a:ext>
            </a:extLst>
          </p:cNvPr>
          <p:cNvPicPr>
            <a:picLocks noChangeAspect="1"/>
          </p:cNvPicPr>
          <p:nvPr/>
        </p:nvPicPr>
        <p:blipFill>
          <a:blip r:embed="rId4"/>
          <a:stretch>
            <a:fillRect/>
          </a:stretch>
        </p:blipFill>
        <p:spPr>
          <a:xfrm>
            <a:off x="409904" y="392967"/>
            <a:ext cx="7879474" cy="566230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23"/>
        <p:cNvGrpSpPr/>
        <p:nvPr/>
      </p:nvGrpSpPr>
      <p:grpSpPr>
        <a:xfrm>
          <a:off x="0" y="0"/>
          <a:ext cx="0" cy="0"/>
          <a:chOff x="0" y="0"/>
          <a:chExt cx="0" cy="0"/>
        </a:xfrm>
      </p:grpSpPr>
      <p:pic>
        <p:nvPicPr>
          <p:cNvPr id="624" name="Google Shape;624;p7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19646" y="872836"/>
            <a:ext cx="5397244" cy="4530437"/>
          </a:xfrm>
          <a:prstGeom prst="rect">
            <a:avLst/>
          </a:prstGeom>
          <a:noFill/>
          <a:ln w="9525" cap="flat" cmpd="sng">
            <a:noFill/>
            <a:prstDash val="solid"/>
            <a:round/>
            <a:headEnd type="none" w="sm" len="sm"/>
            <a:tailEnd type="none" w="sm" len="sm"/>
          </a:ln>
        </p:spPr>
      </p:pic>
      <p:sp>
        <p:nvSpPr>
          <p:cNvPr id="625" name="Google Shape;625;p76"/>
          <p:cNvSpPr/>
          <p:nvPr/>
        </p:nvSpPr>
        <p:spPr>
          <a:xfrm>
            <a:off x="7200901" y="1300994"/>
            <a:ext cx="4420132" cy="398570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If you've already done something which hasn't been recorded, email your form teacher (or another teacher) to get it added in.</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80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can download all your interactions here.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150"/>
          <p:cNvSpPr txBox="1"/>
          <p:nvPr/>
        </p:nvSpPr>
        <p:spPr>
          <a:xfrm>
            <a:off x="4779479" y="504454"/>
            <a:ext cx="3457749" cy="403300"/>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Calibri"/>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8" name="Google Shape;1208;p150"/>
          <p:cNvSpPr txBox="1"/>
          <p:nvPr/>
        </p:nvSpPr>
        <p:spPr>
          <a:xfrm>
            <a:off x="211993" y="1686456"/>
            <a:ext cx="2155628" cy="325811"/>
          </a:xfrm>
          <a:prstGeom prst="rect">
            <a:avLst/>
          </a:prstGeom>
          <a:solidFill>
            <a:srgbClr val="C898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C</a:t>
            </a:r>
            <a:r>
              <a:rPr kumimoji="0" lang="en-GB" sz="1500" b="0" i="0" u="sng"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areers</a:t>
            </a:r>
            <a:r>
              <a:rPr kumimoji="0" lang="en-GB"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 action="ppaction://hlinksldjump">
                  <a:extLst>
                    <a:ext uri="{A12FA001-AC4F-418D-AE19-62706E023703}">
                      <ahyp:hlinkClr xmlns:ahyp="http://schemas.microsoft.com/office/drawing/2018/hyperlinkcolor" val="tx"/>
                    </a:ext>
                  </a:extLst>
                </a:hlinkClick>
              </a:rPr>
              <a:t> library</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209" name="Google Shape;1209;p150"/>
          <p:cNvSpPr txBox="1"/>
          <p:nvPr/>
        </p:nvSpPr>
        <p:spPr>
          <a:xfrm>
            <a:off x="2488528" y="1052114"/>
            <a:ext cx="2330039"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Recording what you’ve done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109;p15">
            <a:extLst>
              <a:ext uri="{FF2B5EF4-FFF2-40B4-BE49-F238E27FC236}">
                <a16:creationId xmlns:a16="http://schemas.microsoft.com/office/drawing/2014/main" id="{CB22A04E-5B52-0D48-9D8B-71E2E8BBF6CB}"/>
              </a:ext>
            </a:extLst>
          </p:cNvPr>
          <p:cNvSpPr txBox="1"/>
          <p:nvPr/>
        </p:nvSpPr>
        <p:spPr>
          <a:xfrm>
            <a:off x="328636" y="1059383"/>
            <a:ext cx="1867192" cy="44428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Exploring pathways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124;p16">
            <a:extLst>
              <a:ext uri="{FF2B5EF4-FFF2-40B4-BE49-F238E27FC236}">
                <a16:creationId xmlns:a16="http://schemas.microsoft.com/office/drawing/2014/main" id="{946807C6-1AD6-5445-9726-FDBF7D2AECA9}"/>
              </a:ext>
            </a:extLst>
          </p:cNvPr>
          <p:cNvSpPr txBox="1"/>
          <p:nvPr/>
        </p:nvSpPr>
        <p:spPr>
          <a:xfrm>
            <a:off x="4999176" y="1052114"/>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Searching for opportunities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157;p18">
            <a:extLst>
              <a:ext uri="{FF2B5EF4-FFF2-40B4-BE49-F238E27FC236}">
                <a16:creationId xmlns:a16="http://schemas.microsoft.com/office/drawing/2014/main" id="{61FC68E1-8DB9-C844-AB50-E355C593B9A6}"/>
              </a:ext>
            </a:extLst>
          </p:cNvPr>
          <p:cNvSpPr txBox="1"/>
          <p:nvPr/>
        </p:nvSpPr>
        <p:spPr>
          <a:xfrm>
            <a:off x="7476711" y="1046334"/>
            <a:ext cx="2049177" cy="43235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Drafting application materials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170;p19">
            <a:extLst>
              <a:ext uri="{FF2B5EF4-FFF2-40B4-BE49-F238E27FC236}">
                <a16:creationId xmlns:a16="http://schemas.microsoft.com/office/drawing/2014/main" id="{A3406AD3-4E04-2E46-AE85-944634E205BE}"/>
              </a:ext>
            </a:extLst>
          </p:cNvPr>
          <p:cNvSpPr txBox="1"/>
          <p:nvPr/>
        </p:nvSpPr>
        <p:spPr>
          <a:xfrm>
            <a:off x="9878205" y="1064043"/>
            <a:ext cx="2113549" cy="43235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ea typeface="Calibri"/>
                <a:cs typeface="Calibri"/>
                <a:sym typeface="Calibri"/>
              </a:rPr>
              <a:t>Making applications</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8" name="Google Shape;104;p15">
            <a:extLst>
              <a:ext uri="{FF2B5EF4-FFF2-40B4-BE49-F238E27FC236}">
                <a16:creationId xmlns:a16="http://schemas.microsoft.com/office/drawing/2014/main" id="{23EDC8D7-830B-3E44-BAF1-3E05630716D6}"/>
              </a:ext>
            </a:extLst>
          </p:cNvPr>
          <p:cNvCxnSpPr>
            <a:cxnSpLocks/>
          </p:cNvCxnSpPr>
          <p:nvPr/>
        </p:nvCxnSpPr>
        <p:spPr>
          <a:xfrm>
            <a:off x="2472398" y="1053333"/>
            <a:ext cx="26868" cy="5450270"/>
          </a:xfrm>
          <a:prstGeom prst="straightConnector1">
            <a:avLst/>
          </a:prstGeom>
          <a:noFill/>
          <a:ln w="28575" cap="flat" cmpd="sng">
            <a:solidFill>
              <a:srgbClr val="33CC99"/>
            </a:solidFill>
            <a:prstDash val="solid"/>
            <a:miter lim="800000"/>
            <a:headEnd type="none" w="sm" len="sm"/>
            <a:tailEnd type="none" w="sm" len="sm"/>
          </a:ln>
        </p:spPr>
      </p:cxnSp>
      <p:cxnSp>
        <p:nvCxnSpPr>
          <p:cNvPr id="39" name="Google Shape;104;p15">
            <a:extLst>
              <a:ext uri="{FF2B5EF4-FFF2-40B4-BE49-F238E27FC236}">
                <a16:creationId xmlns:a16="http://schemas.microsoft.com/office/drawing/2014/main" id="{0E5B4C05-BF59-0643-BC61-5BB2637B4028}"/>
              </a:ext>
            </a:extLst>
          </p:cNvPr>
          <p:cNvCxnSpPr>
            <a:cxnSpLocks/>
          </p:cNvCxnSpPr>
          <p:nvPr/>
        </p:nvCxnSpPr>
        <p:spPr>
          <a:xfrm>
            <a:off x="4881981" y="1053333"/>
            <a:ext cx="18779"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0" name="Google Shape;104;p15">
            <a:extLst>
              <a:ext uri="{FF2B5EF4-FFF2-40B4-BE49-F238E27FC236}">
                <a16:creationId xmlns:a16="http://schemas.microsoft.com/office/drawing/2014/main" id="{42BF6966-50FE-8C45-9932-30D98759CFD4}"/>
              </a:ext>
            </a:extLst>
          </p:cNvPr>
          <p:cNvCxnSpPr>
            <a:cxnSpLocks/>
          </p:cNvCxnSpPr>
          <p:nvPr/>
        </p:nvCxnSpPr>
        <p:spPr>
          <a:xfrm>
            <a:off x="7279324" y="1053333"/>
            <a:ext cx="14120" cy="5450270"/>
          </a:xfrm>
          <a:prstGeom prst="straightConnector1">
            <a:avLst/>
          </a:prstGeom>
          <a:noFill/>
          <a:ln w="28575" cap="flat" cmpd="sng">
            <a:solidFill>
              <a:srgbClr val="33CC99"/>
            </a:solidFill>
            <a:prstDash val="solid"/>
            <a:miter lim="800000"/>
            <a:headEnd type="none" w="sm" len="sm"/>
            <a:tailEnd type="none" w="sm" len="sm"/>
          </a:ln>
        </p:spPr>
      </p:cxnSp>
      <p:cxnSp>
        <p:nvCxnSpPr>
          <p:cNvPr id="41" name="Google Shape;104;p15">
            <a:extLst>
              <a:ext uri="{FF2B5EF4-FFF2-40B4-BE49-F238E27FC236}">
                <a16:creationId xmlns:a16="http://schemas.microsoft.com/office/drawing/2014/main" id="{FC388B38-260F-6740-A9D0-BDF6A4400E5A}"/>
              </a:ext>
            </a:extLst>
          </p:cNvPr>
          <p:cNvCxnSpPr>
            <a:cxnSpLocks/>
          </p:cNvCxnSpPr>
          <p:nvPr/>
        </p:nvCxnSpPr>
        <p:spPr>
          <a:xfrm flipH="1">
            <a:off x="9683563" y="1053333"/>
            <a:ext cx="5130" cy="5450270"/>
          </a:xfrm>
          <a:prstGeom prst="straightConnector1">
            <a:avLst/>
          </a:prstGeom>
          <a:noFill/>
          <a:ln w="28575" cap="flat" cmpd="sng">
            <a:solidFill>
              <a:srgbClr val="33CC99"/>
            </a:solidFill>
            <a:prstDash val="solid"/>
            <a:miter lim="800000"/>
            <a:headEnd type="none" w="sm" len="sm"/>
            <a:tailEnd type="none" w="sm" len="sm"/>
          </a:ln>
        </p:spPr>
      </p:cxnSp>
      <p:pic>
        <p:nvPicPr>
          <p:cNvPr id="42" name="Picture 41">
            <a:extLst>
              <a:ext uri="{FF2B5EF4-FFF2-40B4-BE49-F238E27FC236}">
                <a16:creationId xmlns:a16="http://schemas.microsoft.com/office/drawing/2014/main" id="{9834EDB1-21C6-F641-AE49-E333CFB4129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9479" y="180136"/>
            <a:ext cx="2174637" cy="681387"/>
          </a:xfrm>
          <a:prstGeom prst="rect">
            <a:avLst/>
          </a:prstGeom>
        </p:spPr>
      </p:pic>
      <p:sp>
        <p:nvSpPr>
          <p:cNvPr id="44" name="Google Shape;124;p16">
            <a:extLst>
              <a:ext uri="{FF2B5EF4-FFF2-40B4-BE49-F238E27FC236}">
                <a16:creationId xmlns:a16="http://schemas.microsoft.com/office/drawing/2014/main" id="{5B795AC4-33C2-4241-949A-8850B4FF6F2C}"/>
              </a:ext>
            </a:extLst>
          </p:cNvPr>
          <p:cNvSpPr txBox="1"/>
          <p:nvPr/>
        </p:nvSpPr>
        <p:spPr>
          <a:xfrm>
            <a:off x="211791" y="5303488"/>
            <a:ext cx="2096881" cy="444287"/>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3F3F3F"/>
                </a:solidFill>
                <a:effectLst/>
                <a:uLnTx/>
                <a:uFillTx/>
                <a:latin typeface="Calibri"/>
                <a:cs typeface="Calibri"/>
                <a:sym typeface="Calibri"/>
              </a:rPr>
              <a:t>Create an account</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1208;p150">
            <a:extLst>
              <a:ext uri="{FF2B5EF4-FFF2-40B4-BE49-F238E27FC236}">
                <a16:creationId xmlns:a16="http://schemas.microsoft.com/office/drawing/2014/main" id="{7AAC8A53-95C9-445B-A583-DC856D2B631D}"/>
              </a:ext>
            </a:extLst>
          </p:cNvPr>
          <p:cNvSpPr txBox="1"/>
          <p:nvPr/>
        </p:nvSpPr>
        <p:spPr>
          <a:xfrm>
            <a:off x="217545" y="2104492"/>
            <a:ext cx="2150084" cy="325810"/>
          </a:xfrm>
          <a:prstGeom prst="rect">
            <a:avLst/>
          </a:prstGeom>
          <a:solidFill>
            <a:srgbClr val="7030A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S</a:t>
            </a:r>
            <a:r>
              <a:rPr kumimoji="0" lang="en-GB" sz="1500" b="0" i="0" u="none" strike="noStrike" kern="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ubjects</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5"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3" name="Google Shape;1208;p150">
            <a:extLst>
              <a:ext uri="{FF2B5EF4-FFF2-40B4-BE49-F238E27FC236}">
                <a16:creationId xmlns:a16="http://schemas.microsoft.com/office/drawing/2014/main" id="{41B2367E-5D42-47C0-8D5C-8151932DE96D}"/>
              </a:ext>
            </a:extLst>
          </p:cNvPr>
          <p:cNvSpPr txBox="1"/>
          <p:nvPr/>
        </p:nvSpPr>
        <p:spPr>
          <a:xfrm>
            <a:off x="211999" y="2522953"/>
            <a:ext cx="2155629" cy="325810"/>
          </a:xfrm>
          <a:prstGeom prst="rect">
            <a:avLst/>
          </a:prstGeom>
          <a:solidFill>
            <a:srgbClr val="A0303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Know-how</a:t>
            </a:r>
            <a:r>
              <a:rPr kumimoji="0" lang="en-GB"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6" action="ppaction://hlinksldjump">
                  <a:extLst>
                    <a:ext uri="{A12FA001-AC4F-418D-AE19-62706E023703}">
                      <ahyp:hlinkClr xmlns:ahyp="http://schemas.microsoft.com/office/drawing/2018/hyperlinkcolor" val="tx"/>
                    </a:ext>
                  </a:extLst>
                </a:hlinkClick>
              </a:rPr>
              <a:t> library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4" name="Google Shape;1208;p150">
            <a:extLst>
              <a:ext uri="{FF2B5EF4-FFF2-40B4-BE49-F238E27FC236}">
                <a16:creationId xmlns:a16="http://schemas.microsoft.com/office/drawing/2014/main" id="{DA89A0E7-B438-4370-97DE-BE4CA3E5952C}"/>
              </a:ext>
            </a:extLst>
          </p:cNvPr>
          <p:cNvSpPr txBox="1"/>
          <p:nvPr/>
        </p:nvSpPr>
        <p:spPr>
          <a:xfrm>
            <a:off x="211999" y="2945004"/>
            <a:ext cx="2155629" cy="325810"/>
          </a:xfrm>
          <a:prstGeom prst="rect">
            <a:avLst/>
          </a:prstGeom>
          <a:solidFill>
            <a:srgbClr val="4BC7C8"/>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7" action="ppaction://hlinksldjump">
                  <a:extLst>
                    <a:ext uri="{A12FA001-AC4F-418D-AE19-62706E023703}">
                      <ahyp:hlinkClr xmlns:ahyp="http://schemas.microsoft.com/office/drawing/2018/hyperlinkcolor" val="tx"/>
                    </a:ext>
                  </a:extLst>
                </a:hlinkClick>
              </a:rPr>
              <a:t>MOOC</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5" name="Google Shape;1208;p150">
            <a:extLst>
              <a:ext uri="{FF2B5EF4-FFF2-40B4-BE49-F238E27FC236}">
                <a16:creationId xmlns:a16="http://schemas.microsoft.com/office/drawing/2014/main" id="{F801F937-3E8B-4C51-82B5-3C3DED48984A}"/>
              </a:ext>
            </a:extLst>
          </p:cNvPr>
          <p:cNvSpPr txBox="1"/>
          <p:nvPr/>
        </p:nvSpPr>
        <p:spPr>
          <a:xfrm>
            <a:off x="211999" y="3368928"/>
            <a:ext cx="2155629" cy="325810"/>
          </a:xfrm>
          <a:prstGeom prst="rect">
            <a:avLst/>
          </a:prstGeom>
          <a:solidFill>
            <a:srgbClr val="D039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Personality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6" name="Google Shape;1208;p150">
            <a:extLst>
              <a:ext uri="{FF2B5EF4-FFF2-40B4-BE49-F238E27FC236}">
                <a16:creationId xmlns:a16="http://schemas.microsoft.com/office/drawing/2014/main" id="{23217CA8-1728-41F8-9882-90C83CE6E54F}"/>
              </a:ext>
            </a:extLst>
          </p:cNvPr>
          <p:cNvSpPr txBox="1"/>
          <p:nvPr/>
        </p:nvSpPr>
        <p:spPr>
          <a:xfrm>
            <a:off x="2616770" y="16864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9" action="ppaction://hlinksldjump">
                  <a:extLst>
                    <a:ext uri="{A12FA001-AC4F-418D-AE19-62706E023703}">
                      <ahyp:hlinkClr xmlns:ahyp="http://schemas.microsoft.com/office/drawing/2018/hyperlinkcolor" val="tx"/>
                    </a:ext>
                  </a:extLst>
                </a:hlinkClick>
              </a:rPr>
              <a:t>Activities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7" name="Google Shape;1208;p150">
            <a:extLst>
              <a:ext uri="{FF2B5EF4-FFF2-40B4-BE49-F238E27FC236}">
                <a16:creationId xmlns:a16="http://schemas.microsoft.com/office/drawing/2014/main" id="{9284283F-CD03-4E03-B930-22A09FE5DAF9}"/>
              </a:ext>
            </a:extLst>
          </p:cNvPr>
          <p:cNvSpPr txBox="1"/>
          <p:nvPr/>
        </p:nvSpPr>
        <p:spPr>
          <a:xfrm>
            <a:off x="2613626" y="2093861"/>
            <a:ext cx="2155629" cy="325810"/>
          </a:xfrm>
          <a:prstGeom prst="rect">
            <a:avLst/>
          </a:prstGeom>
          <a:solidFill>
            <a:srgbClr val="9B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0" action="ppaction://hlinksldjump">
                  <a:extLst>
                    <a:ext uri="{A12FA001-AC4F-418D-AE19-62706E023703}">
                      <ahyp:hlinkClr xmlns:ahyp="http://schemas.microsoft.com/office/drawing/2018/hyperlinkcolor" val="tx"/>
                    </a:ext>
                  </a:extLst>
                </a:hlinkClick>
              </a:rPr>
              <a:t>Competencies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 name="Google Shape;1208;p150">
            <a:extLst>
              <a:ext uri="{FF2B5EF4-FFF2-40B4-BE49-F238E27FC236}">
                <a16:creationId xmlns:a16="http://schemas.microsoft.com/office/drawing/2014/main" id="{D351C534-7072-4AF3-B50A-E6D6B1399361}"/>
              </a:ext>
            </a:extLst>
          </p:cNvPr>
          <p:cNvSpPr txBox="1"/>
          <p:nvPr/>
        </p:nvSpPr>
        <p:spPr>
          <a:xfrm>
            <a:off x="2611836" y="2517549"/>
            <a:ext cx="2165371" cy="325810"/>
          </a:xfrm>
          <a:prstGeom prst="rect">
            <a:avLst/>
          </a:prstGeom>
          <a:solidFill>
            <a:srgbClr val="5959B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1" action="ppaction://hlinksldjump">
                  <a:extLst>
                    <a:ext uri="{A12FA001-AC4F-418D-AE19-62706E023703}">
                      <ahyp:hlinkClr xmlns:ahyp="http://schemas.microsoft.com/office/drawing/2018/hyperlinkcolor" val="tx"/>
                    </a:ext>
                  </a:extLst>
                </a:hlinkClick>
              </a:rPr>
              <a:t>Interactions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9" name="Google Shape;1208;p150">
            <a:extLst>
              <a:ext uri="{FF2B5EF4-FFF2-40B4-BE49-F238E27FC236}">
                <a16:creationId xmlns:a16="http://schemas.microsoft.com/office/drawing/2014/main" id="{B5148863-A31B-499B-9786-ECD776381518}"/>
              </a:ext>
            </a:extLst>
          </p:cNvPr>
          <p:cNvSpPr txBox="1"/>
          <p:nvPr/>
        </p:nvSpPr>
        <p:spPr>
          <a:xfrm>
            <a:off x="5007766" y="1687350"/>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2" action="ppaction://hlinksldjump">
                  <a:extLst>
                    <a:ext uri="{A12FA001-AC4F-418D-AE19-62706E023703}">
                      <ahyp:hlinkClr xmlns:ahyp="http://schemas.microsoft.com/office/drawing/2018/hyperlinkcolor" val="tx"/>
                    </a:ext>
                  </a:extLst>
                </a:hlinkClick>
              </a:rPr>
              <a:t>UK universities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0" name="Google Shape;1208;p150">
            <a:extLst>
              <a:ext uri="{FF2B5EF4-FFF2-40B4-BE49-F238E27FC236}">
                <a16:creationId xmlns:a16="http://schemas.microsoft.com/office/drawing/2014/main" id="{D466A5D9-7D01-48C8-A181-1280799DCDF4}"/>
              </a:ext>
            </a:extLst>
          </p:cNvPr>
          <p:cNvSpPr txBox="1"/>
          <p:nvPr/>
        </p:nvSpPr>
        <p:spPr>
          <a:xfrm>
            <a:off x="5007763" y="2096681"/>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3" action="ppaction://hlinksldjump">
                  <a:extLst>
                    <a:ext uri="{A12FA001-AC4F-418D-AE19-62706E023703}">
                      <ahyp:hlinkClr xmlns:ahyp="http://schemas.microsoft.com/office/drawing/2018/hyperlinkcolor" val="tx"/>
                    </a:ext>
                  </a:extLst>
                </a:hlinkClick>
              </a:rPr>
              <a:t> </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1" name="Google Shape;1208;p150">
            <a:extLst>
              <a:ext uri="{FF2B5EF4-FFF2-40B4-BE49-F238E27FC236}">
                <a16:creationId xmlns:a16="http://schemas.microsoft.com/office/drawing/2014/main" id="{5B55E029-2F79-455F-80C6-2B5B6C2628E6}"/>
              </a:ext>
            </a:extLst>
          </p:cNvPr>
          <p:cNvSpPr txBox="1"/>
          <p:nvPr/>
        </p:nvSpPr>
        <p:spPr>
          <a:xfrm>
            <a:off x="5010908" y="25064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hlinkClick r:id="rId14" action="ppaction://hlinksldjump">
                  <a:extLst>
                    <a:ext uri="{A12FA001-AC4F-418D-AE19-62706E023703}">
                      <ahyp:hlinkClr xmlns:ahyp="http://schemas.microsoft.com/office/drawing/2018/hyperlinkcolor" val="tx"/>
                    </a:ext>
                  </a:extLst>
                </a:hlinkClick>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2" name="Google Shape;1208;p150">
            <a:extLst>
              <a:ext uri="{FF2B5EF4-FFF2-40B4-BE49-F238E27FC236}">
                <a16:creationId xmlns:a16="http://schemas.microsoft.com/office/drawing/2014/main" id="{6876F736-0890-450A-BDBD-8EE327345C79}"/>
              </a:ext>
            </a:extLst>
          </p:cNvPr>
          <p:cNvSpPr txBox="1"/>
          <p:nvPr/>
        </p:nvSpPr>
        <p:spPr>
          <a:xfrm>
            <a:off x="5007762" y="2910198"/>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5" action="ppaction://hlinksldjump">
                  <a:extLst>
                    <a:ext uri="{A12FA001-AC4F-418D-AE19-62706E023703}">
                      <ahyp:hlinkClr xmlns:ahyp="http://schemas.microsoft.com/office/drawing/2018/hyperlinkcolor" val="tx"/>
                    </a:ext>
                  </a:extLst>
                </a:hlinkClick>
              </a:rPr>
              <a:t>Oxbridge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1208;p150">
            <a:extLst>
              <a:ext uri="{FF2B5EF4-FFF2-40B4-BE49-F238E27FC236}">
                <a16:creationId xmlns:a16="http://schemas.microsoft.com/office/drawing/2014/main" id="{F590A3E8-8427-4B92-895A-B930D8424099}"/>
              </a:ext>
            </a:extLst>
          </p:cNvPr>
          <p:cNvSpPr txBox="1"/>
          <p:nvPr/>
        </p:nvSpPr>
        <p:spPr>
          <a:xfrm>
            <a:off x="5007761" y="3320132"/>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6" action="ppaction://hlinksldjump">
                  <a:extLst>
                    <a:ext uri="{A12FA001-AC4F-418D-AE19-62706E023703}">
                      <ahyp:hlinkClr xmlns:ahyp="http://schemas.microsoft.com/office/drawing/2018/hyperlinkcolor" val="tx"/>
                    </a:ext>
                  </a:extLst>
                </a:hlinkClick>
              </a:rPr>
              <a:t>Apprenticeships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1208;p150">
            <a:extLst>
              <a:ext uri="{FF2B5EF4-FFF2-40B4-BE49-F238E27FC236}">
                <a16:creationId xmlns:a16="http://schemas.microsoft.com/office/drawing/2014/main" id="{E2CF340D-3180-4964-A368-F3E06B9AF1AC}"/>
              </a:ext>
            </a:extLst>
          </p:cNvPr>
          <p:cNvSpPr txBox="1"/>
          <p:nvPr/>
        </p:nvSpPr>
        <p:spPr>
          <a:xfrm>
            <a:off x="5008416" y="3733608"/>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7" action="ppaction://hlinksldjump">
                  <a:extLst>
                    <a:ext uri="{A12FA001-AC4F-418D-AE19-62706E023703}">
                      <ahyp:hlinkClr xmlns:ahyp="http://schemas.microsoft.com/office/drawing/2018/hyperlinkcolor" val="tx"/>
                    </a:ext>
                  </a:extLst>
                </a:hlinkClick>
              </a:rPr>
              <a:t>College / Sixth Form</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1208;p150">
            <a:extLst>
              <a:ext uri="{FF2B5EF4-FFF2-40B4-BE49-F238E27FC236}">
                <a16:creationId xmlns:a16="http://schemas.microsoft.com/office/drawing/2014/main" id="{5E0E16C7-7A59-45C9-A2C8-116662A260D0}"/>
              </a:ext>
            </a:extLst>
          </p:cNvPr>
          <p:cNvSpPr txBox="1"/>
          <p:nvPr/>
        </p:nvSpPr>
        <p:spPr>
          <a:xfrm>
            <a:off x="5007498" y="4135506"/>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8" action="ppaction://hlinksldjump">
                  <a:extLst>
                    <a:ext uri="{A12FA001-AC4F-418D-AE19-62706E023703}">
                      <ahyp:hlinkClr xmlns:ahyp="http://schemas.microsoft.com/office/drawing/2018/hyperlinkcolor" val="tx"/>
                    </a:ext>
                  </a:extLst>
                </a:hlinkClick>
              </a:rPr>
              <a:t>Canadian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1208;p150">
            <a:extLst>
              <a:ext uri="{FF2B5EF4-FFF2-40B4-BE49-F238E27FC236}">
                <a16:creationId xmlns:a16="http://schemas.microsoft.com/office/drawing/2014/main" id="{8583FD9D-B9A9-49F6-9E58-1FDDD6C39FC3}"/>
              </a:ext>
            </a:extLst>
          </p:cNvPr>
          <p:cNvSpPr txBox="1"/>
          <p:nvPr/>
        </p:nvSpPr>
        <p:spPr>
          <a:xfrm>
            <a:off x="5008009" y="4546312"/>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19" action="ppaction://hlinksldjump">
                  <a:extLst>
                    <a:ext uri="{A12FA001-AC4F-418D-AE19-62706E023703}">
                      <ahyp:hlinkClr xmlns:ahyp="http://schemas.microsoft.com/office/drawing/2018/hyperlinkcolor" val="tx"/>
                    </a:ext>
                  </a:extLst>
                </a:hlinkClick>
              </a:rPr>
              <a:t>Asian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7" name="Google Shape;1208;p150">
            <a:extLst>
              <a:ext uri="{FF2B5EF4-FFF2-40B4-BE49-F238E27FC236}">
                <a16:creationId xmlns:a16="http://schemas.microsoft.com/office/drawing/2014/main" id="{86E2A20F-39BF-4B5B-974D-2AB594543539}"/>
              </a:ext>
            </a:extLst>
          </p:cNvPr>
          <p:cNvSpPr txBox="1"/>
          <p:nvPr/>
        </p:nvSpPr>
        <p:spPr>
          <a:xfrm>
            <a:off x="4996865" y="4962921"/>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0" action="ppaction://hlinksldjump">
                  <a:extLst>
                    <a:ext uri="{A12FA001-AC4F-418D-AE19-62706E023703}">
                      <ahyp:hlinkClr xmlns:ahyp="http://schemas.microsoft.com/office/drawing/2018/hyperlinkcolor" val="tx"/>
                    </a:ext>
                  </a:extLst>
                </a:hlinkClick>
              </a:rPr>
              <a:t>Australasian unis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8" name="Google Shape;1208;p150">
            <a:extLst>
              <a:ext uri="{FF2B5EF4-FFF2-40B4-BE49-F238E27FC236}">
                <a16:creationId xmlns:a16="http://schemas.microsoft.com/office/drawing/2014/main" id="{11E00DF6-DE60-436C-AA61-099638080A12}"/>
              </a:ext>
            </a:extLst>
          </p:cNvPr>
          <p:cNvSpPr txBox="1"/>
          <p:nvPr/>
        </p:nvSpPr>
        <p:spPr>
          <a:xfrm>
            <a:off x="5007497" y="5372758"/>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1" action="ppaction://hlinksldjump">
                  <a:extLst>
                    <a:ext uri="{A12FA001-AC4F-418D-AE19-62706E023703}">
                      <ahyp:hlinkClr xmlns:ahyp="http://schemas.microsoft.com/office/drawing/2018/hyperlinkcolor" val="tx"/>
                    </a:ext>
                  </a:extLst>
                </a:hlinkClick>
              </a:rPr>
              <a:t>Special opportunities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9" name="Google Shape;1208;p150">
            <a:extLst>
              <a:ext uri="{FF2B5EF4-FFF2-40B4-BE49-F238E27FC236}">
                <a16:creationId xmlns:a16="http://schemas.microsoft.com/office/drawing/2014/main" id="{C2D16DB8-2E77-430E-9DF1-BFFD649EA407}"/>
              </a:ext>
            </a:extLst>
          </p:cNvPr>
          <p:cNvSpPr txBox="1"/>
          <p:nvPr/>
        </p:nvSpPr>
        <p:spPr>
          <a:xfrm>
            <a:off x="5007497" y="5786083"/>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2" action="ppaction://hlinksldjump">
                  <a:extLst>
                    <a:ext uri="{A12FA001-AC4F-418D-AE19-62706E023703}">
                      <ahyp:hlinkClr xmlns:ahyp="http://schemas.microsoft.com/office/drawing/2018/hyperlinkcolor" val="tx"/>
                    </a:ext>
                  </a:extLst>
                </a:hlinkClick>
              </a:rPr>
              <a:t>ME and African unis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8" name="Google Shape;1208;p150">
            <a:extLst>
              <a:ext uri="{FF2B5EF4-FFF2-40B4-BE49-F238E27FC236}">
                <a16:creationId xmlns:a16="http://schemas.microsoft.com/office/drawing/2014/main" id="{950E83EB-DCC7-49D1-9B09-CFD603384DCD}"/>
              </a:ext>
            </a:extLst>
          </p:cNvPr>
          <p:cNvSpPr txBox="1"/>
          <p:nvPr/>
        </p:nvSpPr>
        <p:spPr>
          <a:xfrm>
            <a:off x="7414784" y="1669638"/>
            <a:ext cx="2164658" cy="325810"/>
          </a:xfrm>
          <a:prstGeom prst="rect">
            <a:avLst/>
          </a:prstGeom>
          <a:solidFill>
            <a:srgbClr val="D954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3" action="ppaction://hlinksldjump">
                  <a:extLst>
                    <a:ext uri="{A12FA001-AC4F-418D-AE19-62706E023703}">
                      <ahyp:hlinkClr xmlns:ahyp="http://schemas.microsoft.com/office/drawing/2018/hyperlinkcolor" val="tx"/>
                    </a:ext>
                  </a:extLst>
                </a:hlinkClick>
              </a:rPr>
              <a:t>UK Personal Statement</a:t>
            </a:r>
            <a:endParaRPr kumimoji="0" sz="14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9" name="Google Shape;1208;p150">
            <a:extLst>
              <a:ext uri="{FF2B5EF4-FFF2-40B4-BE49-F238E27FC236}">
                <a16:creationId xmlns:a16="http://schemas.microsoft.com/office/drawing/2014/main" id="{CED638E7-9C37-4685-BFF0-E5BA1C7AC5FD}"/>
              </a:ext>
            </a:extLst>
          </p:cNvPr>
          <p:cNvSpPr txBox="1"/>
          <p:nvPr/>
        </p:nvSpPr>
        <p:spPr>
          <a:xfrm>
            <a:off x="7417520" y="2077450"/>
            <a:ext cx="2166996" cy="325810"/>
          </a:xfrm>
          <a:prstGeom prst="rect">
            <a:avLst/>
          </a:prstGeom>
          <a:solidFill>
            <a:srgbClr val="9F8A4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4" action="ppaction://hlinksldjump">
                  <a:extLst>
                    <a:ext uri="{A12FA001-AC4F-418D-AE19-62706E023703}">
                      <ahyp:hlinkClr xmlns:ahyp="http://schemas.microsoft.com/office/drawing/2018/hyperlinkcolor" val="tx"/>
                    </a:ext>
                  </a:extLst>
                </a:hlinkClick>
              </a:rPr>
              <a:t>Academics</a:t>
            </a:r>
            <a:endParaRPr kumimoji="0" sz="1500" b="0" i="0" u="sng"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0" name="Google Shape;1208;p150">
            <a:extLst>
              <a:ext uri="{FF2B5EF4-FFF2-40B4-BE49-F238E27FC236}">
                <a16:creationId xmlns:a16="http://schemas.microsoft.com/office/drawing/2014/main" id="{379A4484-695A-4AB8-B208-1A24B4B9FBC8}"/>
              </a:ext>
            </a:extLst>
          </p:cNvPr>
          <p:cNvSpPr txBox="1"/>
          <p:nvPr/>
        </p:nvSpPr>
        <p:spPr>
          <a:xfrm>
            <a:off x="7416392" y="2495245"/>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5" action="ppaction://hlinksldjump">
                  <a:extLst>
                    <a:ext uri="{A12FA001-AC4F-418D-AE19-62706E023703}">
                      <ahyp:hlinkClr xmlns:ahyp="http://schemas.microsoft.com/office/drawing/2018/hyperlinkcolor" val="tx"/>
                    </a:ext>
                  </a:extLst>
                </a:hlinkClick>
              </a:rPr>
              <a:t>CV / Resumé</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1" name="Google Shape;1208;p150">
            <a:extLst>
              <a:ext uri="{FF2B5EF4-FFF2-40B4-BE49-F238E27FC236}">
                <a16:creationId xmlns:a16="http://schemas.microsoft.com/office/drawing/2014/main" id="{6740F435-A313-4A30-8001-FEC2B2F5D43A}"/>
              </a:ext>
            </a:extLst>
          </p:cNvPr>
          <p:cNvSpPr txBox="1"/>
          <p:nvPr/>
        </p:nvSpPr>
        <p:spPr>
          <a:xfrm>
            <a:off x="7413180" y="2899778"/>
            <a:ext cx="2155629" cy="325810"/>
          </a:xfrm>
          <a:prstGeom prst="rect">
            <a:avLst/>
          </a:prstGeom>
          <a:solidFill>
            <a:srgbClr val="BE54D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6" action="ppaction://hlinksldjump">
                  <a:extLst>
                    <a:ext uri="{A12FA001-AC4F-418D-AE19-62706E023703}">
                      <ahyp:hlinkClr xmlns:ahyp="http://schemas.microsoft.com/office/drawing/2018/hyperlinkcolor" val="tx"/>
                    </a:ext>
                  </a:extLst>
                </a:hlinkClick>
              </a:rPr>
              <a:t>Common App Essay</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2" name="Google Shape;1208;p150">
            <a:extLst>
              <a:ext uri="{FF2B5EF4-FFF2-40B4-BE49-F238E27FC236}">
                <a16:creationId xmlns:a16="http://schemas.microsoft.com/office/drawing/2014/main" id="{F897D609-C02C-4BD5-97D1-7147CEAA75B3}"/>
              </a:ext>
            </a:extLst>
          </p:cNvPr>
          <p:cNvSpPr txBox="1"/>
          <p:nvPr/>
        </p:nvSpPr>
        <p:spPr>
          <a:xfrm>
            <a:off x="7418809" y="3302970"/>
            <a:ext cx="2155629" cy="325810"/>
          </a:xfrm>
          <a:prstGeom prst="rect">
            <a:avLst/>
          </a:prstGeom>
          <a:solidFill>
            <a:srgbClr val="3FC9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7" action="ppaction://hlinksldjump">
                  <a:extLst>
                    <a:ext uri="{A12FA001-AC4F-418D-AE19-62706E023703}">
                      <ahyp:hlinkClr xmlns:ahyp="http://schemas.microsoft.com/office/drawing/2018/hyperlinkcolor" val="tx"/>
                    </a:ext>
                  </a:extLst>
                </a:hlinkClick>
              </a:rPr>
              <a:t>US recommenders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3" name="Google Shape;1208;p150">
            <a:extLst>
              <a:ext uri="{FF2B5EF4-FFF2-40B4-BE49-F238E27FC236}">
                <a16:creationId xmlns:a16="http://schemas.microsoft.com/office/drawing/2014/main" id="{EF0BBA0C-D136-46F8-AC7E-A4BB90B4BB05}"/>
              </a:ext>
            </a:extLst>
          </p:cNvPr>
          <p:cNvSpPr txBox="1"/>
          <p:nvPr/>
        </p:nvSpPr>
        <p:spPr>
          <a:xfrm>
            <a:off x="7418310" y="3709182"/>
            <a:ext cx="2155629" cy="350236"/>
          </a:xfrm>
          <a:prstGeom prst="rect">
            <a:avLst/>
          </a:prstGeom>
          <a:solidFill>
            <a:srgbClr val="FF028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8" action="ppaction://hlinksldjump">
                  <a:extLst>
                    <a:ext uri="{A12FA001-AC4F-418D-AE19-62706E023703}">
                      <ahyp:hlinkClr xmlns:ahyp="http://schemas.microsoft.com/office/drawing/2018/hyperlinkcolor" val="tx"/>
                    </a:ext>
                  </a:extLst>
                </a:hlinkClick>
              </a:rPr>
              <a:t>Notes for Ref Writers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4" name="Google Shape;1208;p150">
            <a:extLst>
              <a:ext uri="{FF2B5EF4-FFF2-40B4-BE49-F238E27FC236}">
                <a16:creationId xmlns:a16="http://schemas.microsoft.com/office/drawing/2014/main" id="{66309876-0BDC-4596-A72C-D6A6D963F988}"/>
              </a:ext>
            </a:extLst>
          </p:cNvPr>
          <p:cNvSpPr txBox="1"/>
          <p:nvPr/>
        </p:nvSpPr>
        <p:spPr>
          <a:xfrm>
            <a:off x="9825372" y="1669638"/>
            <a:ext cx="2155629" cy="325810"/>
          </a:xfrm>
          <a:prstGeom prst="rect">
            <a:avLst/>
          </a:prstGeom>
          <a:solidFill>
            <a:srgbClr val="B6595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29" action="ppaction://hlinksldjump">
                  <a:extLst>
                    <a:ext uri="{A12FA001-AC4F-418D-AE19-62706E023703}">
                      <ahyp:hlinkClr xmlns:ahyp="http://schemas.microsoft.com/office/drawing/2018/hyperlinkcolor" val="tx"/>
                    </a:ext>
                  </a:extLst>
                </a:hlinkClick>
              </a:rPr>
              <a:t>Post 16/18 Intentions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5" name="Google Shape;1208;p150">
            <a:extLst>
              <a:ext uri="{FF2B5EF4-FFF2-40B4-BE49-F238E27FC236}">
                <a16:creationId xmlns:a16="http://schemas.microsoft.com/office/drawing/2014/main" id="{2777C5FF-C5FC-4D42-BD6C-D5F7AE945B4B}"/>
              </a:ext>
            </a:extLst>
          </p:cNvPr>
          <p:cNvSpPr txBox="1"/>
          <p:nvPr/>
        </p:nvSpPr>
        <p:spPr>
          <a:xfrm>
            <a:off x="9831168" y="2497858"/>
            <a:ext cx="2155629" cy="325810"/>
          </a:xfrm>
          <a:prstGeom prst="rect">
            <a:avLst/>
          </a:prstGeom>
          <a:solidFill>
            <a:srgbClr val="E84C3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0" action="ppaction://hlinksldjump">
                  <a:extLst>
                    <a:ext uri="{A12FA001-AC4F-418D-AE19-62706E023703}">
                      <ahyp:hlinkClr xmlns:ahyp="http://schemas.microsoft.com/office/drawing/2018/hyperlinkcolor" val="tx"/>
                    </a:ext>
                  </a:extLst>
                </a:hlinkClick>
              </a:rPr>
              <a:t>Applications list</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86" name="Google Shape;1208;p150">
            <a:extLst>
              <a:ext uri="{FF2B5EF4-FFF2-40B4-BE49-F238E27FC236}">
                <a16:creationId xmlns:a16="http://schemas.microsoft.com/office/drawing/2014/main" id="{3B5421C9-43DB-4E03-9280-F9D4147C7CF0}"/>
              </a:ext>
            </a:extLst>
          </p:cNvPr>
          <p:cNvSpPr txBox="1"/>
          <p:nvPr/>
        </p:nvSpPr>
        <p:spPr>
          <a:xfrm>
            <a:off x="9825004" y="2078151"/>
            <a:ext cx="2155629" cy="325810"/>
          </a:xfrm>
          <a:prstGeom prst="rect">
            <a:avLst/>
          </a:prstGeom>
          <a:solidFill>
            <a:srgbClr val="DA669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1" action="ppaction://hlinksldjump">
                  <a:extLst>
                    <a:ext uri="{A12FA001-AC4F-418D-AE19-62706E023703}">
                      <ahyp:hlinkClr xmlns:ahyp="http://schemas.microsoft.com/office/drawing/2018/hyperlinkcolor" val="tx"/>
                    </a:ext>
                  </a:extLst>
                </a:hlinkClick>
              </a:rPr>
              <a:t>Locker</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0" name="Google Shape;1208;p150">
            <a:extLst>
              <a:ext uri="{FF2B5EF4-FFF2-40B4-BE49-F238E27FC236}">
                <a16:creationId xmlns:a16="http://schemas.microsoft.com/office/drawing/2014/main" id="{B03934C2-64E4-47C5-AB36-9B881D5A7C75}"/>
              </a:ext>
            </a:extLst>
          </p:cNvPr>
          <p:cNvSpPr txBox="1"/>
          <p:nvPr/>
        </p:nvSpPr>
        <p:spPr>
          <a:xfrm>
            <a:off x="211791" y="5778219"/>
            <a:ext cx="2155629" cy="325810"/>
          </a:xfrm>
          <a:prstGeom prst="rect">
            <a:avLst/>
          </a:prstGeom>
          <a:solidFill>
            <a:srgbClr val="3DCB9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2" action="ppaction://hlinksldjump">
                  <a:extLst>
                    <a:ext uri="{A12FA001-AC4F-418D-AE19-62706E023703}">
                      <ahyp:hlinkClr xmlns:ahyp="http://schemas.microsoft.com/office/drawing/2018/hyperlinkcolor" val="tx"/>
                    </a:ext>
                  </a:extLst>
                </a:hlinkClick>
              </a:rPr>
              <a:t>Sign up </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3" name="Google Shape;1208;p150">
            <a:hlinkClick r:id="rId33" action="ppaction://hlinksldjump"/>
            <a:extLst>
              <a:ext uri="{FF2B5EF4-FFF2-40B4-BE49-F238E27FC236}">
                <a16:creationId xmlns:a16="http://schemas.microsoft.com/office/drawing/2014/main" id="{D34CFBEA-1F9E-4358-A130-126EDAC2CF79}"/>
              </a:ext>
            </a:extLst>
          </p:cNvPr>
          <p:cNvSpPr txBox="1"/>
          <p:nvPr/>
        </p:nvSpPr>
        <p:spPr>
          <a:xfrm>
            <a:off x="218353" y="3792852"/>
            <a:ext cx="2155629" cy="325810"/>
          </a:xfrm>
          <a:prstGeom prst="rect">
            <a:avLst/>
          </a:prstGeom>
          <a:solidFill>
            <a:srgbClr val="2F75B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8" action="ppaction://hlinksldjump">
                  <a:extLst>
                    <a:ext uri="{A12FA001-AC4F-418D-AE19-62706E023703}">
                      <ahyp:hlinkClr xmlns:ahyp="http://schemas.microsoft.com/office/drawing/2018/hyperlinkcolor" val="tx"/>
                    </a:ext>
                  </a:extLst>
                </a:hlinkClick>
              </a:rPr>
              <a:t>Interests profile</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46" name="Google Shape;1208;p150">
            <a:extLst>
              <a:ext uri="{FF2B5EF4-FFF2-40B4-BE49-F238E27FC236}">
                <a16:creationId xmlns:a16="http://schemas.microsoft.com/office/drawing/2014/main" id="{125B8572-03D8-44BA-BA1C-7F17FC009E05}"/>
              </a:ext>
            </a:extLst>
          </p:cNvPr>
          <p:cNvSpPr txBox="1"/>
          <p:nvPr/>
        </p:nvSpPr>
        <p:spPr>
          <a:xfrm>
            <a:off x="5012227" y="6199204"/>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hlinkClick r:id="rId34" action="ppaction://hlinksldjump">
                  <a:extLst>
                    <a:ext uri="{A12FA001-AC4F-418D-AE19-62706E023703}">
                      <ahyp:hlinkClr xmlns:ahyp="http://schemas.microsoft.com/office/drawing/2018/hyperlinkcolor" val="tx"/>
                    </a:ext>
                  </a:extLst>
                </a:hlinkClick>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31591708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058939"/>
            <a:ext cx="9321230" cy="1175436"/>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lt1"/>
              </a:buClr>
              <a:buSzPts val="6000"/>
              <a:buFont typeface="Calibri"/>
              <a:buNone/>
            </a:pPr>
            <a:r>
              <a:rPr lang="en-US"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S</a:t>
            </a:r>
            <a:r>
              <a:rPr lang="en-GB" sz="5600" dirty="0" err="1">
                <a:solidFill>
                  <a:schemeClr val="lt1"/>
                </a:solidFill>
                <a:latin typeface="Open Sans" panose="020B0606030504020204" pitchFamily="34" charset="0"/>
                <a:ea typeface="Open Sans" panose="020B0606030504020204" pitchFamily="34" charset="0"/>
                <a:cs typeface="Open Sans" panose="020B0606030504020204" pitchFamily="34" charset="0"/>
              </a:rPr>
              <a:t>earching</a:t>
            </a:r>
            <a:r>
              <a:rPr lang="en-GB" sz="5600" dirty="0">
                <a:solidFill>
                  <a:schemeClr val="lt1"/>
                </a:solidFill>
                <a:latin typeface="Open Sans" panose="020B0606030504020204" pitchFamily="34" charset="0"/>
                <a:ea typeface="Open Sans" panose="020B0606030504020204" pitchFamily="34" charset="0"/>
                <a:cs typeface="Open Sans" panose="020B0606030504020204" pitchFamily="34" charset="0"/>
              </a:rPr>
              <a:t> for opportunities</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89070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0"/>
        <p:cNvGrpSpPr/>
        <p:nvPr/>
      </p:nvGrpSpPr>
      <p:grpSpPr>
        <a:xfrm>
          <a:off x="0" y="0"/>
          <a:ext cx="0" cy="0"/>
          <a:chOff x="0" y="0"/>
          <a:chExt cx="0" cy="0"/>
        </a:xfrm>
      </p:grpSpPr>
      <p:sp>
        <p:nvSpPr>
          <p:cNvPr id="102" name="Google Shape;102;p15"/>
          <p:cNvSpPr txBox="1"/>
          <p:nvPr/>
        </p:nvSpPr>
        <p:spPr>
          <a:xfrm>
            <a:off x="2814242" y="488908"/>
            <a:ext cx="6571984" cy="419075"/>
          </a:xfrm>
          <a:prstGeom prst="rect">
            <a:avLst/>
          </a:prstGeom>
          <a:noFill/>
          <a:ln>
            <a:noFill/>
          </a:ln>
        </p:spPr>
        <p:txBody>
          <a:bodyPr spcFirstLastPara="1" wrap="square" lIns="91425" tIns="45700" rIns="91425" bIns="45700" anchor="b" anchorCtr="0">
            <a:noAutofit/>
          </a:bodyPr>
          <a:lstStyle/>
          <a:p>
            <a:pPr marL="0" marR="0" lvl="0" indent="0" algn="ctr" defTabSz="914400" rtl="0" eaLnBrk="1" fontAlgn="auto" latinLnBrk="0" hangingPunct="1">
              <a:lnSpc>
                <a:spcPct val="80000"/>
              </a:lnSpc>
              <a:spcBef>
                <a:spcPts val="0"/>
              </a:spcBef>
              <a:spcAft>
                <a:spcPts val="0"/>
              </a:spcAft>
              <a:buClr>
                <a:srgbClr val="595959"/>
              </a:buClr>
              <a:buSzPts val="2590"/>
              <a:buFont typeface="Arial"/>
              <a:buNone/>
              <a:tabLst/>
              <a:defRPr/>
            </a:pPr>
            <a:r>
              <a:rPr kumimoji="0" lang="en-GB" sz="2400" b="1" i="0" u="none" strike="noStrike" kern="0" cap="none" spc="0" normalizeH="0" baseline="0" noProof="0" dirty="0">
                <a:ln>
                  <a:noFill/>
                </a:ln>
                <a:solidFill>
                  <a:srgbClr val="595959"/>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3) Searching for opportunities</a:t>
            </a:r>
            <a:endParaRPr kumimoji="0" lang="en-GB" sz="2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3" name="Google Shape;103;p15"/>
          <p:cNvSpPr txBox="1"/>
          <p:nvPr/>
        </p:nvSpPr>
        <p:spPr>
          <a:xfrm>
            <a:off x="711679" y="1130229"/>
            <a:ext cx="5161583" cy="13234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Use the tools in the </a:t>
            </a:r>
            <a:r>
              <a:rPr kumimoji="0" lang="en-US" sz="2000" b="0" i="1"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Searching for opportunities section </a:t>
            </a:r>
            <a:r>
              <a:rPr kumimoji="0" lang="en-US"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to compare courses, apprenticeship openings and colleges.</a:t>
            </a:r>
            <a:endParaRPr kumimoji="0" lang="en-US"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104" name="Google Shape;104;p15"/>
          <p:cNvCxnSpPr/>
          <p:nvPr/>
        </p:nvCxnSpPr>
        <p:spPr>
          <a:xfrm>
            <a:off x="6091767" y="1309560"/>
            <a:ext cx="8467" cy="4461933"/>
          </a:xfrm>
          <a:prstGeom prst="straightConnector1">
            <a:avLst/>
          </a:prstGeom>
          <a:noFill/>
          <a:ln w="28575" cap="flat" cmpd="sng">
            <a:solidFill>
              <a:srgbClr val="33CC99"/>
            </a:solidFill>
            <a:prstDash val="solid"/>
            <a:miter lim="800000"/>
            <a:headEnd type="none" w="sm" len="sm"/>
            <a:tailEnd type="none" w="sm" len="sm"/>
          </a:ln>
        </p:spPr>
      </p:cxnSp>
      <p:sp>
        <p:nvSpPr>
          <p:cNvPr id="109" name="Google Shape;109;p15"/>
          <p:cNvSpPr txBox="1"/>
          <p:nvPr/>
        </p:nvSpPr>
        <p:spPr>
          <a:xfrm>
            <a:off x="8309332" y="1147297"/>
            <a:ext cx="1702805" cy="46166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dirty="0">
                <a:ln>
                  <a:noFill/>
                </a:ln>
                <a:solidFill>
                  <a:srgbClr val="3F3F3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Our Tools:</a:t>
            </a:r>
            <a:endParaRPr kumimoji="0" sz="20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12" name="Google Shape;130;p17">
            <a:extLst>
              <a:ext uri="{FF2B5EF4-FFF2-40B4-BE49-F238E27FC236}">
                <a16:creationId xmlns:a16="http://schemas.microsoft.com/office/drawing/2014/main" id="{B58C41A3-D00B-42AE-8CF3-237B5541F548}"/>
              </a:ext>
            </a:extLst>
          </p:cNvPr>
          <p:cNvPicPr preferRelativeResize="0"/>
          <p:nvPr/>
        </p:nvPicPr>
        <p:blipFill rotWithShape="1">
          <a:blip r:embed="rId4">
            <a:alphaModFix/>
          </a:blip>
          <a:srcRect/>
          <a:stretch/>
        </p:blipFill>
        <p:spPr>
          <a:xfrm>
            <a:off x="1916285" y="2592167"/>
            <a:ext cx="2326723" cy="3300941"/>
          </a:xfrm>
          <a:prstGeom prst="rect">
            <a:avLst/>
          </a:prstGeom>
          <a:noFill/>
          <a:ln>
            <a:noFill/>
          </a:ln>
        </p:spPr>
      </p:pic>
      <p:sp>
        <p:nvSpPr>
          <p:cNvPr id="13" name="Google Shape;1208;p150">
            <a:extLst>
              <a:ext uri="{FF2B5EF4-FFF2-40B4-BE49-F238E27FC236}">
                <a16:creationId xmlns:a16="http://schemas.microsoft.com/office/drawing/2014/main" id="{81522CCC-D2C6-4F8F-B286-C8B336412AA1}"/>
              </a:ext>
            </a:extLst>
          </p:cNvPr>
          <p:cNvSpPr txBox="1"/>
          <p:nvPr/>
        </p:nvSpPr>
        <p:spPr>
          <a:xfrm>
            <a:off x="6891988" y="1724054"/>
            <a:ext cx="2155629" cy="325810"/>
          </a:xfrm>
          <a:prstGeom prst="rect">
            <a:avLst/>
          </a:prstGeom>
          <a:solidFill>
            <a:srgbClr val="A500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UK universities </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6" name="Google Shape;1208;p150">
            <a:extLst>
              <a:ext uri="{FF2B5EF4-FFF2-40B4-BE49-F238E27FC236}">
                <a16:creationId xmlns:a16="http://schemas.microsoft.com/office/drawing/2014/main" id="{99EA5517-017A-4048-B976-10EED95EE280}"/>
              </a:ext>
            </a:extLst>
          </p:cNvPr>
          <p:cNvSpPr txBox="1"/>
          <p:nvPr/>
        </p:nvSpPr>
        <p:spPr>
          <a:xfrm>
            <a:off x="6895520" y="2164956"/>
            <a:ext cx="2155629" cy="325810"/>
          </a:xfrm>
          <a:prstGeom prst="rect">
            <a:avLst/>
          </a:prstGeom>
          <a:solidFill>
            <a:srgbClr val="0052A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a:t>
            </a: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universities</a:t>
            </a:r>
            <a:r>
              <a:rPr kumimoji="0" lang="en-US" sz="16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 </a:t>
            </a:r>
            <a:endParaRPr kumimoji="0" sz="14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7" name="Google Shape;1208;p150">
            <a:extLst>
              <a:ext uri="{FF2B5EF4-FFF2-40B4-BE49-F238E27FC236}">
                <a16:creationId xmlns:a16="http://schemas.microsoft.com/office/drawing/2014/main" id="{188B6D3C-1FA2-4D84-9F54-34D834314532}"/>
              </a:ext>
            </a:extLst>
          </p:cNvPr>
          <p:cNvSpPr txBox="1"/>
          <p:nvPr/>
        </p:nvSpPr>
        <p:spPr>
          <a:xfrm>
            <a:off x="6891987" y="2612659"/>
            <a:ext cx="2155629" cy="325810"/>
          </a:xfrm>
          <a:prstGeom prst="rect">
            <a:avLst/>
          </a:prstGeom>
          <a:solidFill>
            <a:srgbClr val="6815A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European universities</a:t>
            </a:r>
            <a:endParaRPr kumimoji="0"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8" name="Google Shape;1208;p150">
            <a:extLst>
              <a:ext uri="{FF2B5EF4-FFF2-40B4-BE49-F238E27FC236}">
                <a16:creationId xmlns:a16="http://schemas.microsoft.com/office/drawing/2014/main" id="{77816A5B-E393-4C95-830F-F68B2300D22B}"/>
              </a:ext>
            </a:extLst>
          </p:cNvPr>
          <p:cNvSpPr txBox="1"/>
          <p:nvPr/>
        </p:nvSpPr>
        <p:spPr>
          <a:xfrm>
            <a:off x="6891671" y="3051359"/>
            <a:ext cx="2155629" cy="325810"/>
          </a:xfrm>
          <a:prstGeom prst="rect">
            <a:avLst/>
          </a:prstGeom>
          <a:solidFill>
            <a:srgbClr val="007EFA"/>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Oxbridge</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3" name="Google Shape;1208;p150">
            <a:extLst>
              <a:ext uri="{FF2B5EF4-FFF2-40B4-BE49-F238E27FC236}">
                <a16:creationId xmlns:a16="http://schemas.microsoft.com/office/drawing/2014/main" id="{1E421E49-BB99-4607-A461-B196ACE01075}"/>
              </a:ext>
            </a:extLst>
          </p:cNvPr>
          <p:cNvSpPr txBox="1"/>
          <p:nvPr/>
        </p:nvSpPr>
        <p:spPr>
          <a:xfrm>
            <a:off x="6891985" y="3491761"/>
            <a:ext cx="2155629" cy="325810"/>
          </a:xfrm>
          <a:prstGeom prst="rect">
            <a:avLst/>
          </a:prstGeom>
          <a:solidFill>
            <a:srgbClr val="EC44F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Apprenticeships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4" name="Google Shape;1208;p150">
            <a:extLst>
              <a:ext uri="{FF2B5EF4-FFF2-40B4-BE49-F238E27FC236}">
                <a16:creationId xmlns:a16="http://schemas.microsoft.com/office/drawing/2014/main" id="{F88CED13-BE78-4D4C-A625-294A7145849E}"/>
              </a:ext>
            </a:extLst>
          </p:cNvPr>
          <p:cNvSpPr txBox="1"/>
          <p:nvPr/>
        </p:nvSpPr>
        <p:spPr>
          <a:xfrm>
            <a:off x="6891671" y="3929489"/>
            <a:ext cx="2155629" cy="325810"/>
          </a:xfrm>
          <a:prstGeom prst="rect">
            <a:avLst/>
          </a:prstGeom>
          <a:solidFill>
            <a:srgbClr val="FF790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College / Sixth Form</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5" name="Google Shape;1208;p150">
            <a:extLst>
              <a:ext uri="{FF2B5EF4-FFF2-40B4-BE49-F238E27FC236}">
                <a16:creationId xmlns:a16="http://schemas.microsoft.com/office/drawing/2014/main" id="{8E1F8DCA-3673-4C82-9473-466C41FEE156}"/>
              </a:ext>
            </a:extLst>
          </p:cNvPr>
          <p:cNvSpPr txBox="1"/>
          <p:nvPr/>
        </p:nvSpPr>
        <p:spPr>
          <a:xfrm>
            <a:off x="9161050" y="1724054"/>
            <a:ext cx="2155629" cy="325810"/>
          </a:xfrm>
          <a:prstGeom prst="rect">
            <a:avLst/>
          </a:prstGeom>
          <a:solidFill>
            <a:srgbClr val="F9050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Canadian universities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6" name="Google Shape;1208;p150">
            <a:extLst>
              <a:ext uri="{FF2B5EF4-FFF2-40B4-BE49-F238E27FC236}">
                <a16:creationId xmlns:a16="http://schemas.microsoft.com/office/drawing/2014/main" id="{BC0B76B5-D904-4DA6-94A8-FA7D3C110FD5}"/>
              </a:ext>
            </a:extLst>
          </p:cNvPr>
          <p:cNvSpPr txBox="1"/>
          <p:nvPr/>
        </p:nvSpPr>
        <p:spPr>
          <a:xfrm>
            <a:off x="9161050" y="2162754"/>
            <a:ext cx="2155629" cy="325810"/>
          </a:xfrm>
          <a:prstGeom prst="rect">
            <a:avLst/>
          </a:prstGeom>
          <a:solidFill>
            <a:srgbClr val="16DD36"/>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Asian universities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7" name="Google Shape;1208;p150">
            <a:extLst>
              <a:ext uri="{FF2B5EF4-FFF2-40B4-BE49-F238E27FC236}">
                <a16:creationId xmlns:a16="http://schemas.microsoft.com/office/drawing/2014/main" id="{6D71DC87-7188-454B-BF15-DAFC88CA4D88}"/>
              </a:ext>
            </a:extLst>
          </p:cNvPr>
          <p:cNvSpPr txBox="1"/>
          <p:nvPr/>
        </p:nvSpPr>
        <p:spPr>
          <a:xfrm>
            <a:off x="9160735" y="2595470"/>
            <a:ext cx="2155629" cy="325810"/>
          </a:xfrm>
          <a:prstGeom prst="rect">
            <a:avLst/>
          </a:prstGeom>
          <a:solidFill>
            <a:srgbClr val="31869B"/>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Australasian unis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8" name="Google Shape;1208;p150">
            <a:extLst>
              <a:ext uri="{FF2B5EF4-FFF2-40B4-BE49-F238E27FC236}">
                <a16:creationId xmlns:a16="http://schemas.microsoft.com/office/drawing/2014/main" id="{3AFDCDC0-FD0B-4139-8DCA-C4C8690CCF8F}"/>
              </a:ext>
            </a:extLst>
          </p:cNvPr>
          <p:cNvSpPr txBox="1"/>
          <p:nvPr/>
        </p:nvSpPr>
        <p:spPr>
          <a:xfrm>
            <a:off x="9160735" y="3034942"/>
            <a:ext cx="2155629" cy="325810"/>
          </a:xfrm>
          <a:prstGeom prst="rect">
            <a:avLst/>
          </a:prstGeom>
          <a:solidFill>
            <a:srgbClr val="B54F0D"/>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Special opportunities</a:t>
            </a:r>
            <a:endParaRPr kumimoji="0"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9" name="Google Shape;1208;p150">
            <a:extLst>
              <a:ext uri="{FF2B5EF4-FFF2-40B4-BE49-F238E27FC236}">
                <a16:creationId xmlns:a16="http://schemas.microsoft.com/office/drawing/2014/main" id="{36768A08-EACE-4624-AE8E-9CD8A782AB65}"/>
              </a:ext>
            </a:extLst>
          </p:cNvPr>
          <p:cNvSpPr txBox="1"/>
          <p:nvPr/>
        </p:nvSpPr>
        <p:spPr>
          <a:xfrm>
            <a:off x="9160735" y="3480780"/>
            <a:ext cx="2155629" cy="325810"/>
          </a:xfrm>
          <a:prstGeom prst="rect">
            <a:avLst/>
          </a:prstGeom>
          <a:solidFill>
            <a:srgbClr val="755B99"/>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ME and African unis</a:t>
            </a:r>
            <a:endParaRPr kumimoji="0" lang="en-US" sz="1500" b="0" i="0" u="none" strike="noStrike" kern="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 name="Google Shape;1208;p150">
            <a:extLst>
              <a:ext uri="{FF2B5EF4-FFF2-40B4-BE49-F238E27FC236}">
                <a16:creationId xmlns:a16="http://schemas.microsoft.com/office/drawing/2014/main" id="{179C3AF5-C2D1-4C07-B301-FF46741961AC}"/>
              </a:ext>
            </a:extLst>
          </p:cNvPr>
          <p:cNvSpPr txBox="1"/>
          <p:nvPr/>
        </p:nvSpPr>
        <p:spPr>
          <a:xfrm>
            <a:off x="9160734" y="3929489"/>
            <a:ext cx="2155629" cy="325810"/>
          </a:xfrm>
          <a:prstGeom prst="rect">
            <a:avLst/>
          </a:prstGeom>
          <a:solidFill>
            <a:srgbClr val="558465"/>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Calibri"/>
              </a:rPr>
              <a:t>Irish universities</a:t>
            </a:r>
            <a:endParaRPr kumimoji="0" lang="en-US" sz="1500" b="0" i="0" u="none" strike="noStrike" kern="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sym typeface="Arial"/>
            </a:endParaRPr>
          </a:p>
        </p:txBody>
      </p:sp>
    </p:spTree>
    <p:extLst>
      <p:ext uri="{BB962C8B-B14F-4D97-AF65-F5344CB8AC3E}">
        <p14:creationId xmlns:p14="http://schemas.microsoft.com/office/powerpoint/2010/main" val="4050265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1516103" y="3442763"/>
            <a:ext cx="9185764" cy="1175436"/>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6000"/>
              <a:buFont typeface="Calibri"/>
              <a:buNone/>
            </a:pPr>
            <a:r>
              <a:rPr lang="en-GB" sz="5600" i="0" u="none" strike="noStrike" cap="none" dirty="0">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rPr>
              <a:t>Using the UK universities tool</a:t>
            </a:r>
            <a:endParaRPr sz="5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795654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20"/>
        <p:cNvGrpSpPr/>
        <p:nvPr/>
      </p:nvGrpSpPr>
      <p:grpSpPr>
        <a:xfrm>
          <a:off x="0" y="0"/>
          <a:ext cx="0" cy="0"/>
          <a:chOff x="0" y="0"/>
          <a:chExt cx="0" cy="0"/>
        </a:xfrm>
      </p:grpSpPr>
      <p:sp>
        <p:nvSpPr>
          <p:cNvPr id="222" name="Google Shape;222;p25"/>
          <p:cNvSpPr txBox="1"/>
          <p:nvPr/>
        </p:nvSpPr>
        <p:spPr>
          <a:xfrm>
            <a:off x="885354" y="1553898"/>
            <a:ext cx="5989855" cy="4852500"/>
          </a:xfrm>
          <a:prstGeom prst="rect">
            <a:avLst/>
          </a:prstGeom>
          <a:noFill/>
          <a:ln>
            <a:noFill/>
          </a:ln>
        </p:spPr>
        <p:txBody>
          <a:bodyPr spcFirstLastPara="1" wrap="square" lIns="91425" tIns="91425" rIns="91425" bIns="91425" anchor="t" anchorCtr="0">
            <a:noAutofit/>
          </a:bodyPr>
          <a:lstStyle/>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 UK universities tool allows you to search for every undergraduate course offered in the UK by using unique filtering and ranking facilities.</a:t>
            </a:r>
          </a:p>
          <a:p>
            <a:pPr lvl="0">
              <a:lnSpc>
                <a:spcPct val="150000"/>
              </a:lnSpc>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lvl="0">
              <a:lnSpc>
                <a:spcPct val="150000"/>
              </a:lnSpc>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These let you focus on key areas of interest that are relevant to you</a:t>
            </a: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a:p>
            <a:pPr marL="0" lvl="0" indent="0" algn="l" rtl="0">
              <a:spcBef>
                <a:spcPts val="0"/>
              </a:spcBef>
              <a:spcAft>
                <a:spcPts val="0"/>
              </a:spcAft>
              <a:buNone/>
            </a:pPr>
            <a:endParaRPr sz="2800" dirty="0">
              <a:solidFill>
                <a:srgbClr val="22CC9F"/>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0ED5214-B045-48E3-AFB7-0D87CAA26264}"/>
              </a:ext>
            </a:extLst>
          </p:cNvPr>
          <p:cNvPicPr>
            <a:picLocks noChangeAspect="1"/>
          </p:cNvPicPr>
          <p:nvPr/>
        </p:nvPicPr>
        <p:blipFill>
          <a:blip r:embed="rId4"/>
          <a:stretch>
            <a:fillRect/>
          </a:stretch>
        </p:blipFill>
        <p:spPr>
          <a:xfrm>
            <a:off x="7630181" y="2404912"/>
            <a:ext cx="3121901" cy="1665712"/>
          </a:xfrm>
          <a:prstGeom prst="rect">
            <a:avLst/>
          </a:prstGeom>
        </p:spPr>
      </p:pic>
    </p:spTree>
    <p:extLst>
      <p:ext uri="{BB962C8B-B14F-4D97-AF65-F5344CB8AC3E}">
        <p14:creationId xmlns:p14="http://schemas.microsoft.com/office/powerpoint/2010/main" val="3797350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80"/>
        <p:cNvGrpSpPr/>
        <p:nvPr/>
      </p:nvGrpSpPr>
      <p:grpSpPr>
        <a:xfrm>
          <a:off x="0" y="0"/>
          <a:ext cx="0" cy="0"/>
          <a:chOff x="0" y="0"/>
          <a:chExt cx="0" cy="0"/>
        </a:xfrm>
      </p:grpSpPr>
      <p:sp>
        <p:nvSpPr>
          <p:cNvPr id="681" name="Google Shape;681;p82"/>
          <p:cNvSpPr/>
          <p:nvPr/>
        </p:nvSpPr>
        <p:spPr>
          <a:xfrm>
            <a:off x="7217846" y="657748"/>
            <a:ext cx="4637866" cy="510418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Please familiarise yourself with some of the important details about university study.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You need to take these factors into consideration when making your applications.</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rtl="0">
              <a:lnSpc>
                <a:spcPct val="150000"/>
              </a:lnSpc>
              <a:spcBef>
                <a:spcPts val="0"/>
              </a:spcBef>
              <a:spcAft>
                <a:spcPts val="0"/>
              </a:spcAft>
              <a:buNone/>
            </a:pP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Once you have completed reading, click ‘Next’ at the bottom of the page. </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2" name="Google Shape;682;p82" descr="Inline images 1"/>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2447820-33EA-4ACD-8AA4-FEB536761B35}"/>
              </a:ext>
            </a:extLst>
          </p:cNvPr>
          <p:cNvPicPr>
            <a:picLocks noChangeAspect="1"/>
          </p:cNvPicPr>
          <p:nvPr/>
        </p:nvPicPr>
        <p:blipFill>
          <a:blip r:embed="rId4"/>
          <a:stretch>
            <a:fillRect/>
          </a:stretch>
        </p:blipFill>
        <p:spPr>
          <a:xfrm>
            <a:off x="798787" y="564153"/>
            <a:ext cx="6115409" cy="519778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87"/>
        <p:cNvGrpSpPr/>
        <p:nvPr/>
      </p:nvGrpSpPr>
      <p:grpSpPr>
        <a:xfrm>
          <a:off x="0" y="0"/>
          <a:ext cx="0" cy="0"/>
          <a:chOff x="0" y="0"/>
          <a:chExt cx="0" cy="0"/>
        </a:xfrm>
      </p:grpSpPr>
      <p:sp>
        <p:nvSpPr>
          <p:cNvPr id="688" name="Google Shape;688;p83"/>
          <p:cNvSpPr/>
          <p:nvPr/>
        </p:nvSpPr>
        <p:spPr>
          <a:xfrm>
            <a:off x="7787153" y="1652111"/>
            <a:ext cx="3511297" cy="224676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Here you put in where you usually live. </a:t>
            </a:r>
          </a:p>
          <a:p>
            <a:pPr marL="0" marR="0" lvl="0" indent="0" algn="l" rtl="0">
              <a:lnSpc>
                <a:spcPct val="150000"/>
              </a:lnSpc>
              <a:spcBef>
                <a:spcPts val="0"/>
              </a:spcBef>
              <a:spcAft>
                <a:spcPts val="0"/>
              </a:spcAft>
              <a:buNone/>
            </a:pPr>
            <a:endPar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50000"/>
              </a:lnSpc>
              <a:spcBef>
                <a:spcPts val="0"/>
              </a:spcBef>
              <a:spcAft>
                <a:spcPts val="0"/>
              </a:spcAft>
              <a:buNone/>
            </a:pPr>
            <a:r>
              <a:rPr lang="en-GB" sz="20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Calibri"/>
              </a:rPr>
              <a:t>This is going to affect some of the fee information you will see.</a:t>
            </a:r>
            <a:endParaRPr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3363D02F-4DFB-4534-AFBF-1BECC0F43DFF}"/>
              </a:ext>
            </a:extLst>
          </p:cNvPr>
          <p:cNvPicPr>
            <a:picLocks noChangeAspect="1"/>
          </p:cNvPicPr>
          <p:nvPr/>
        </p:nvPicPr>
        <p:blipFill>
          <a:blip r:embed="rId4"/>
          <a:stretch>
            <a:fillRect/>
          </a:stretch>
        </p:blipFill>
        <p:spPr>
          <a:xfrm>
            <a:off x="1419007" y="1547291"/>
            <a:ext cx="5971682" cy="32131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15963</TotalTime>
  <Words>13278</Words>
  <Application>Microsoft Office PowerPoint</Application>
  <PresentationFormat>Widescreen</PresentationFormat>
  <Paragraphs>2152</Paragraphs>
  <Slides>314</Slides>
  <Notes>255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314</vt:i4>
      </vt:variant>
    </vt:vector>
  </HeadingPairs>
  <TitlesOfParts>
    <vt:vector size="323" baseType="lpstr">
      <vt:lpstr>Calibri Light</vt:lpstr>
      <vt:lpstr>Arial</vt:lpstr>
      <vt:lpstr>Open Sans</vt:lpstr>
      <vt:lpstr>Calibri</vt:lpstr>
      <vt:lpstr>Open Sans</vt:lpstr>
      <vt:lpstr>Open Sans SemiBold</vt:lpstr>
      <vt:lpstr>Office Theme</vt:lpstr>
      <vt:lpstr>1_Office Theme</vt:lpstr>
      <vt:lpstr>2_Office Theme</vt:lpstr>
      <vt:lpstr>PowerPoint Presentation</vt:lpstr>
      <vt:lpstr>PowerPoint Presentation</vt:lpstr>
      <vt:lpstr>The complete destinations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pathways</vt:lpstr>
      <vt:lpstr>PowerPoint Presentation</vt:lpstr>
      <vt:lpstr>Using the Careers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Subjects library</vt:lpstr>
      <vt:lpstr>PowerPoint Presentation</vt:lpstr>
      <vt:lpstr>PowerPoint Presentation</vt:lpstr>
      <vt:lpstr>PowerPoint Presentation</vt:lpstr>
      <vt:lpstr>PowerPoint Presentation</vt:lpstr>
      <vt:lpstr>PowerPoint Presentation</vt:lpstr>
      <vt:lpstr>PowerPoint Presentation</vt:lpstr>
      <vt:lpstr>Using the Know-how library</vt:lpstr>
      <vt:lpstr>PowerPoint Presentation</vt:lpstr>
      <vt:lpstr>PowerPoint Presentation</vt:lpstr>
      <vt:lpstr>PowerPoint Presentation</vt:lpstr>
      <vt:lpstr>PowerPoint Presentation</vt:lpstr>
      <vt:lpstr>PowerPoint Presentation</vt:lpstr>
      <vt:lpstr>PowerPoint Presentation</vt:lpstr>
      <vt:lpstr>Using the MOOC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Personality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Interests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Recording what you’ve done</vt:lpstr>
      <vt:lpstr>PowerPoint Presentation</vt:lpstr>
      <vt:lpstr>Using the Activities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Competencies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Interactions tool</vt:lpstr>
      <vt:lpstr>PowerPoint Presentation</vt:lpstr>
      <vt:lpstr>PowerPoint Presentation</vt:lpstr>
      <vt:lpstr>PowerPoint Presentation</vt:lpstr>
      <vt:lpstr>PowerPoint Presentation</vt:lpstr>
      <vt:lpstr>Searching for opportunities</vt:lpstr>
      <vt:lpstr>PowerPoint Presentation</vt:lpstr>
      <vt:lpstr>Using the UK universities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US universities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European universities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Oxbridge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Apprenticeships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College / Sixth Form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Canadian university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Asian university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Australasian university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Special opportunities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Middle Eastern and African universities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Irish universities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Drafting application materials</vt:lpstr>
      <vt:lpstr>PowerPoint Presentation</vt:lpstr>
      <vt:lpstr>Using the UK Personal Statement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Academics tool</vt:lpstr>
      <vt:lpstr>PowerPoint Presentation</vt:lpstr>
      <vt:lpstr>PowerPoint Presentation</vt:lpstr>
      <vt:lpstr>PowerPoint Presentation</vt:lpstr>
      <vt:lpstr>Using the CV / Resumé tool</vt:lpstr>
      <vt:lpstr>PowerPoint Presentation</vt:lpstr>
      <vt:lpstr>PowerPoint Presentation</vt:lpstr>
      <vt:lpstr>PowerPoint Presentation</vt:lpstr>
      <vt:lpstr>PowerPoint Presentation</vt:lpstr>
      <vt:lpstr>PowerPoint Presentation</vt:lpstr>
      <vt:lpstr>PowerPoint Presentation</vt:lpstr>
      <vt:lpstr>Using the Common App Essay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US recommenders tool</vt:lpstr>
      <vt:lpstr>PowerPoint Presentation</vt:lpstr>
      <vt:lpstr>PowerPoint Presentation</vt:lpstr>
      <vt:lpstr>PowerPoint Presentation</vt:lpstr>
      <vt:lpstr>The Notes for Reference writers tool</vt:lpstr>
      <vt:lpstr>PowerPoint Presentation</vt:lpstr>
      <vt:lpstr>PowerPoint Presentation</vt:lpstr>
      <vt:lpstr>PowerPoint Presentation</vt:lpstr>
      <vt:lpstr>PowerPoint Presentation</vt:lpstr>
      <vt:lpstr>Making applications</vt:lpstr>
      <vt:lpstr>PowerPoint Presentation</vt:lpstr>
      <vt:lpstr>Using the Intentions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Locker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Applications list tool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Complete Destinations Platform</dc:title>
  <dc:creator>Sophie Oulton</dc:creator>
  <cp:lastModifiedBy>Emily Nash</cp:lastModifiedBy>
  <cp:revision>482</cp:revision>
  <dcterms:modified xsi:type="dcterms:W3CDTF">2022-02-21T17:43:16Z</dcterms:modified>
</cp:coreProperties>
</file>